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6"/>
  </p:notesMasterIdLst>
  <p:sldIdLst>
    <p:sldId id="256" r:id="rId2"/>
    <p:sldId id="258" r:id="rId3"/>
    <p:sldId id="259" r:id="rId4"/>
    <p:sldId id="260" r:id="rId5"/>
    <p:sldId id="269" r:id="rId6"/>
    <p:sldId id="283" r:id="rId7"/>
    <p:sldId id="278" r:id="rId8"/>
    <p:sldId id="270" r:id="rId9"/>
    <p:sldId id="279" r:id="rId10"/>
    <p:sldId id="289" r:id="rId11"/>
    <p:sldId id="295" r:id="rId12"/>
    <p:sldId id="263" r:id="rId13"/>
    <p:sldId id="277" r:id="rId14"/>
    <p:sldId id="272" r:id="rId15"/>
    <p:sldId id="285" r:id="rId16"/>
    <p:sldId id="286" r:id="rId17"/>
    <p:sldId id="287" r:id="rId18"/>
    <p:sldId id="288" r:id="rId19"/>
    <p:sldId id="264" r:id="rId20"/>
    <p:sldId id="274" r:id="rId21"/>
    <p:sldId id="271" r:id="rId22"/>
    <p:sldId id="292" r:id="rId23"/>
    <p:sldId id="265" r:id="rId24"/>
    <p:sldId id="266" r:id="rId25"/>
    <p:sldId id="273" r:id="rId26"/>
    <p:sldId id="290" r:id="rId27"/>
    <p:sldId id="291" r:id="rId28"/>
    <p:sldId id="280" r:id="rId29"/>
    <p:sldId id="268" r:id="rId30"/>
    <p:sldId id="281" r:id="rId31"/>
    <p:sldId id="275" r:id="rId32"/>
    <p:sldId id="282" r:id="rId33"/>
    <p:sldId id="294" r:id="rId34"/>
    <p:sldId id="29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05" autoAdjust="0"/>
    <p:restoredTop sz="94660"/>
  </p:normalViewPr>
  <p:slideViewPr>
    <p:cSldViewPr>
      <p:cViewPr>
        <p:scale>
          <a:sx n="76" d="100"/>
          <a:sy n="76" d="100"/>
        </p:scale>
        <p:origin x="-31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A3F98-9369-4866-95CF-2764C8F058BF}" type="datetimeFigureOut">
              <a:rPr lang="ru-RU" smtClean="0"/>
              <a:pPr/>
              <a:t>11.01.2013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C15D8-1AE1-497F-94C0-203E485050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9806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6C51C9-EE7B-4FCC-882E-4F636131A221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0CCEC-92E5-4AA3-BDBB-CBCFF4DE90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11.01.2013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1\&#1056;&#1072;&#1073;&#1086;&#1095;&#1080;&#1081;%20&#1089;&#1090;&#1086;&#1083;\&#1041;&#1091;&#1076;&#1077;&#1084;%20&#1074;&#1084;&#1077;&#1089;&#1090;&#1077;!%20-%20&#1052;&#1091;&#1079;.%20&#1040;&#1083;&#1077;&#1082;&#1089;&#1072;&#1085;&#1076;&#1088;&#1072;%20&#1045;&#1088;&#1084;&#1086;&#1083;&#1086;&#1074;&#1072;,%20&#1089;&#1083;.%20&#1048;&#1088;&#1080;&#1085;&#1099;%20&#1043;&#1091;&#1083;&#1103;&#1077;&#1074;&#1086;&#1081;%20(+).mp3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6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5.jpe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928670"/>
            <a:ext cx="7772400" cy="1785950"/>
          </a:xfrm>
        </p:spPr>
        <p:txBody>
          <a:bodyPr>
            <a:noAutofit/>
          </a:bodyPr>
          <a:lstStyle/>
          <a:p>
            <a:pPr algn="ctr"/>
            <a:r>
              <a:rPr lang="ru-RU" sz="7200" i="1" dirty="0" smtClean="0">
                <a:solidFill>
                  <a:srgbClr val="FF0000"/>
                </a:solidFill>
                <a:latin typeface="Monotype Corsiva" pitchFamily="66" charset="0"/>
              </a:rPr>
              <a:t>Береги платье </a:t>
            </a:r>
            <a:r>
              <a:rPr lang="ru-RU" sz="7200" i="1" dirty="0" err="1" smtClean="0">
                <a:solidFill>
                  <a:srgbClr val="FF0000"/>
                </a:solidFill>
                <a:latin typeface="Monotype Corsiva" pitchFamily="66" charset="0"/>
              </a:rPr>
              <a:t>снову</a:t>
            </a:r>
            <a:r>
              <a:rPr lang="ru-RU" sz="7200" i="1" dirty="0" smtClean="0">
                <a:solidFill>
                  <a:srgbClr val="FF0000"/>
                </a:solidFill>
                <a:latin typeface="Monotype Corsiva" pitchFamily="66" charset="0"/>
              </a:rPr>
              <a:t>, а честь смолоду.</a:t>
            </a:r>
            <a:endParaRPr lang="ru-RU" sz="7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2714620"/>
            <a:ext cx="7850152" cy="107157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Презентация-отчёт о духовно-нравственном воспитании в МОУ </a:t>
            </a:r>
            <a:r>
              <a:rPr lang="ru-RU" dirty="0" err="1" smtClean="0">
                <a:solidFill>
                  <a:srgbClr val="002060"/>
                </a:solidFill>
              </a:rPr>
              <a:t>Бологовской</a:t>
            </a:r>
            <a:r>
              <a:rPr lang="ru-RU" dirty="0" smtClean="0">
                <a:solidFill>
                  <a:srgbClr val="002060"/>
                </a:solidFill>
              </a:rPr>
              <a:t> средней общеобразовательной школе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3714752"/>
            <a:ext cx="5010161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Click="0" advTm="13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429264"/>
            <a:ext cx="8183880" cy="60788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Мы помним историю родного края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2799030" cy="209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85728"/>
            <a:ext cx="2920937" cy="2189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фото\музей\IMG_28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29397" y="3013819"/>
            <a:ext cx="2965094" cy="2223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D:\фото\музей\IMG_28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642918"/>
            <a:ext cx="2571768" cy="2227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D:\фото\музей\IMG_28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926486" y="3074646"/>
            <a:ext cx="2880208" cy="2160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928926" y="3214686"/>
            <a:ext cx="32147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Здесь время застыло и здесь – тишина.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гид, что в музее, все знает она.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Лежат экспонаты, покрытые пылью,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Музейные нынче, а были ведь былью.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208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изучаем историю своей Родины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J:\фотки\SAM_1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5366" y="2060848"/>
            <a:ext cx="4096512" cy="3072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Andreeva\Desktop\фотографии\DSC046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733613"/>
            <a:ext cx="3817564" cy="2863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5076056" y="1536095"/>
            <a:ext cx="2563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Ниловой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Пустыни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794680"/>
            <a:ext cx="28451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краеведческом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музее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г.Осташков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571480"/>
            <a:ext cx="8072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Воспитание трудолюбия, творческого отношения к учению, труду, жизни.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4546" y="150017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Славилась Россия </a:t>
            </a:r>
            <a:r>
              <a:rPr lang="ru-RU" sz="2400" b="1" dirty="0" err="1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чудо-мастерами</a:t>
            </a:r>
            <a:r>
              <a:rPr lang="ru-RU" sz="24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,</a:t>
            </a:r>
            <a:br>
              <a:rPr lang="ru-RU" sz="24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Дерево и глину в сказку превращали.</a:t>
            </a:r>
            <a:br>
              <a:rPr lang="ru-RU" sz="24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Красками и кистью красоту творили;</a:t>
            </a:r>
            <a:br>
              <a:rPr lang="ru-RU" sz="24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Своему искусству молодых учили</a:t>
            </a:r>
            <a: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  <a:t>.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4" name="Picture 2" descr="D:\Новая папка (2)\Изображение 1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338" y="3439166"/>
            <a:ext cx="3674724" cy="2857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450887"/>
            <a:ext cx="3843338" cy="2881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3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81" y="547694"/>
            <a:ext cx="3920204" cy="2938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Users\Андреева С Б\Desktop\фото новый год конец четверти\DSCF5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1" y="692696"/>
            <a:ext cx="2790931" cy="20162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Новая папка (2)\Изображение 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86190"/>
            <a:ext cx="3291840" cy="2468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Andreeva\Desktop\торопец\Изображение 1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714620"/>
            <a:ext cx="2768138" cy="3685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advTm="12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3286125" y="785813"/>
            <a:ext cx="2664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7652" name="Picture 6" descr="D:\фото\субботник\Изображение 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214686"/>
            <a:ext cx="3640309" cy="2732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53" name="Picture 7" descr="D:\фото\субботник\Изображение 0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143248"/>
            <a:ext cx="3770320" cy="2830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605" name="Прямоугольник 5"/>
          <p:cNvSpPr>
            <a:spLocks noChangeArrowheads="1"/>
          </p:cNvSpPr>
          <p:nvPr/>
        </p:nvSpPr>
        <p:spPr bwMode="auto">
          <a:xfrm>
            <a:off x="2357422" y="714356"/>
            <a:ext cx="464343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Кто на свете самый главный,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Самый добрый, самый славный?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Кто он?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Как его зовут?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Ну, конечно,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Это труд!</a:t>
            </a:r>
          </a:p>
        </p:txBody>
      </p:sp>
    </p:spTree>
  </p:cSld>
  <p:clrMapOvr>
    <a:masterClrMapping/>
  </p:clrMapOvr>
  <p:transition advTm="8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71472" y="5500702"/>
            <a:ext cx="799288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Пришкольный участок – это настоящий Оазис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красоты и фантазии</a:t>
            </a:r>
          </a:p>
        </p:txBody>
      </p:sp>
      <p:pic>
        <p:nvPicPr>
          <p:cNvPr id="11269" name="Picture 3" descr="F:\огород2012\DSC05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4234711" cy="2709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F:\огород2012\DSC05490.JPG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/>
          <a:stretch>
            <a:fillRect/>
          </a:stretch>
        </p:blipFill>
        <p:spPr>
          <a:xfrm>
            <a:off x="4929190" y="642918"/>
            <a:ext cx="3694473" cy="415919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Documents and Settings\Admin\Рабочий стол\огород2012\DSC05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57224" y="3357562"/>
            <a:ext cx="3429024" cy="2143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IMG_05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933700"/>
            <a:ext cx="4721253" cy="344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7" name="Picture 2" descr="F:\огород 2011г\IMG_0580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851275" y="500042"/>
            <a:ext cx="4722311" cy="3541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4" descr="F:\анимации\фото 201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22870" t="19821" r="13095"/>
          <a:stretch>
            <a:fillRect/>
          </a:stretch>
        </p:blipFill>
        <p:spPr bwMode="auto">
          <a:xfrm>
            <a:off x="642910" y="357166"/>
            <a:ext cx="2760443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42910" y="2928934"/>
            <a:ext cx="30718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Заведующая пришкольным участком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Серебренникова Л.И.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advTm="111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 descr="F:\105_FUJI\DSCF4997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571472" y="502794"/>
            <a:ext cx="6631016" cy="5013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F:\105_FUJI\DSCF4995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7442" r="20456"/>
          <a:stretch>
            <a:fillRect/>
          </a:stretch>
        </p:blipFill>
        <p:spPr bwMode="auto">
          <a:xfrm>
            <a:off x="5435601" y="3213101"/>
            <a:ext cx="3279804" cy="3183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71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F:\105_FUJI\DSCF499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0000"/>
          </a:blip>
          <a:srcRect/>
          <a:stretch>
            <a:fillRect/>
          </a:stretch>
        </p:blipFill>
        <p:spPr>
          <a:xfrm>
            <a:off x="6300788" y="333375"/>
            <a:ext cx="2586037" cy="2562225"/>
          </a:xfrm>
          <a:noFill/>
        </p:spPr>
      </p:pic>
      <p:pic>
        <p:nvPicPr>
          <p:cNvPr id="22531" name="Picture 7" descr="F:\105_FUJI\DSCF4998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10001"/>
          <a:stretch>
            <a:fillRect/>
          </a:stretch>
        </p:blipFill>
        <p:spPr bwMode="auto">
          <a:xfrm>
            <a:off x="323850" y="4508500"/>
            <a:ext cx="259238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F:\105_FUJI\DSCF4991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572000" y="2384425"/>
            <a:ext cx="244792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F:\105_FUJI\DSCF5003.JPG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3059113" y="4508500"/>
            <a:ext cx="31781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3" descr="C:\Documents and Settings\Admin\Рабочий стол\огород2012\DSC0552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1052513"/>
            <a:ext cx="403225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4" descr="G:\IMG_0560.JPG"/>
          <p:cNvPicPr>
            <a:picLocks noChangeAspect="1" noChangeArrowheads="1"/>
          </p:cNvPicPr>
          <p:nvPr/>
        </p:nvPicPr>
        <p:blipFill>
          <a:blip r:embed="rId7"/>
          <a:srcRect r="11304"/>
          <a:stretch>
            <a:fillRect/>
          </a:stretch>
        </p:blipFill>
        <p:spPr bwMode="auto">
          <a:xfrm>
            <a:off x="6372225" y="4508500"/>
            <a:ext cx="25558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1520" y="188640"/>
            <a:ext cx="543886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Прекрасное рядом</a:t>
            </a:r>
          </a:p>
        </p:txBody>
      </p:sp>
    </p:spTree>
  </p:cSld>
  <p:clrMapOvr>
    <a:masterClrMapping/>
  </p:clrMapOvr>
  <p:transition advTm="5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571480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Формирование ценностного отношения к семье, здоровью и здоровому образу жизни.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J:\я\DSCF42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1571612"/>
            <a:ext cx="3198813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857364"/>
            <a:ext cx="4667275" cy="3499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7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title"/>
          </p:nvPr>
        </p:nvSpPr>
        <p:spPr>
          <a:xfrm>
            <a:off x="1000100" y="642918"/>
            <a:ext cx="7243786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Муниципальное общеобразовательное учреждение </a:t>
            </a:r>
            <a:r>
              <a:rPr lang="ru-RU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Бологовская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общеобразовательная школа</a:t>
            </a:r>
          </a:p>
        </p:txBody>
      </p:sp>
      <p:pic>
        <p:nvPicPr>
          <p:cNvPr id="6554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28728" y="4903788"/>
            <a:ext cx="2951163" cy="1954212"/>
          </a:xfrm>
          <a:noFill/>
        </p:spPr>
      </p:pic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2571736" y="1785926"/>
            <a:ext cx="45370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Тверская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область,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Андреапольский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район, </a:t>
            </a:r>
            <a:endParaRPr lang="ru-RU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</a:endParaRPr>
          </a:p>
          <a:p>
            <a:pPr marL="457200" indent="-457200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        п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. Бологово ул. Назимова д.54</a:t>
            </a:r>
            <a:endParaRPr lang="ru-RU" b="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</a:endParaRPr>
          </a:p>
          <a:p>
            <a:pPr marL="457200" indent="-457200"/>
            <a:endParaRPr lang="ru-RU" sz="2000" b="0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5125" name="Picture 6" descr="J:\я\!1! 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215438" y="-7715250"/>
            <a:ext cx="324326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Рисунок 1" descr="487160-100f677ee6f8522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2571744"/>
            <a:ext cx="2857500" cy="2357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" name="Picture 1" descr="C:\Documents and Settings\1\Рабочий стол\ФОТО СО МНОЙ\y_b507856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2643182"/>
            <a:ext cx="4271966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Будем вместе! - Муз. Александра Ермолова, сл. Ирины Гуляевой (+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7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3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146" grpId="0"/>
      <p:bldP spid="61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1 сентября 2012\Ур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3992120" cy="2994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ндреева С Б\Desktop\день матери\DSCF5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428604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ndreeva\Desktop\фотографии\DSC039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74" y="1928802"/>
            <a:ext cx="2310104" cy="173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dreeva\Desktop\фотографии\DSC039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428604"/>
            <a:ext cx="2982118" cy="2236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J:\фотки\SAM_25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589735"/>
            <a:ext cx="3582734" cy="2687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5500694" y="3286124"/>
            <a:ext cx="2286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День Матери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2786058"/>
            <a:ext cx="25717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конкурсе «История моей семьи»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6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Новая папка (2)\Изображение 1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3000396" cy="2249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28" name="Picture 4" descr="D:\Новая папка (2)\Изображение 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256"/>
            <a:ext cx="2962275" cy="222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29" name="Picture 5" descr="D:\1\Изображение 1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2864" y="428604"/>
            <a:ext cx="2863634" cy="214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31" name="Picture 6" descr="D:\Новая папка (2)\Изображение 3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4214818"/>
            <a:ext cx="2830513" cy="2122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2143116"/>
            <a:ext cx="3084481" cy="215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83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Школьный кабинет здоровья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ndreeva\Desktop\фотографии\DSC044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ndreeva\Desktop\фотографии\DSCF1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48680"/>
            <a:ext cx="2731008" cy="3641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ndreeva\Desktop\фотографии\DSC044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2848" y="1124744"/>
            <a:ext cx="2765301" cy="2074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ndreeva\Desktop\фотографии\DSC044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2621285" cy="1966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ndreeva\Desktop\фотографии\DSCF12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186" y="3501007"/>
            <a:ext cx="2784311" cy="1944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2394784"/>
      </p:ext>
    </p:extLst>
  </p:cSld>
  <p:clrMapOvr>
    <a:masterClrMapping/>
  </p:clrMapOvr>
  <p:transition advTm="9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642918"/>
            <a:ext cx="8072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Воспитание ценностного отношения к природе, окружающей среде (экологическое воспитание).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D:\1\Изображение 2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8943" y="4005064"/>
            <a:ext cx="3114675" cy="233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Documents and Settings\1\Рабочий стол\Новая папка (2)\DSCF5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8943" y="1407031"/>
            <a:ext cx="2947226" cy="221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Андреева С Б\Desktop\фото\экологический десант\DSCF5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43152" y="2512071"/>
            <a:ext cx="2483729" cy="1862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ндреева С Б\Desktop\Новая папка\DSCF51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286" y="2575035"/>
            <a:ext cx="2427652" cy="1820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2939" y="4500668"/>
            <a:ext cx="2292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Звериный карнавал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21731" y="5173464"/>
            <a:ext cx="2926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Экологический субботник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57925" y="3635732"/>
            <a:ext cx="3389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 «Летопись добрых дел»</a:t>
            </a:r>
          </a:p>
        </p:txBody>
      </p:sp>
    </p:spTree>
  </p:cSld>
  <p:clrMapOvr>
    <a:masterClrMapping/>
  </p:clrMapOvr>
  <p:transition advTm="9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571480"/>
            <a:ext cx="8072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Воспитание ценностного отношения к прекрасному, формирование представлений об эстетических идеалах и ценностях (эстетическое воспитание).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C:\Documents and Settings\1\Рабочий стол\z_9f72eaf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9787" y="3995038"/>
            <a:ext cx="3500462" cy="2609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F:\мой 11\w_5bf754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891" y="2206633"/>
            <a:ext cx="2952328" cy="3590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ndreeva\Desktop\торопец\Изображение 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336371" cy="2502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 descr="D:\1\Изображение 4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8024" y="3573016"/>
            <a:ext cx="3468850" cy="2676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5" name="Picture 1" descr="D:\формат А-4\праздники\Изображение 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250" y="3573016"/>
            <a:ext cx="3568642" cy="2676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D:\1\Изображение 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99458"/>
            <a:ext cx="3647420" cy="2607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Andreeva\Desktop\фотографии\Изображение 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76974"/>
            <a:ext cx="3468850" cy="260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377" y="522920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школе есть кабинет духовно-нравственной культуры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ndreeva\Desktop\торопец\DSC01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803" y="476672"/>
            <a:ext cx="2624848" cy="1968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ndreeva\Desktop\торопец\DSC012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6672"/>
            <a:ext cx="2592288" cy="1944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ndreeva\Desktop\торопец\DSC011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54327" y="1765556"/>
            <a:ext cx="3847196" cy="2885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ndreeva\Desktop\торопец\DSC012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0491" y="2837763"/>
            <a:ext cx="2553167" cy="1915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ndreeva\Desktop\торопец\DSC012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12353" y="2860514"/>
            <a:ext cx="2537145" cy="1903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В посёлке находится храм Илии Пророка. Многие ребята приходят на службу, общаются с отцом Геннадием и даже помогают ему.</a:t>
            </a:r>
            <a:endParaRPr lang="ru-RU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Andreeva\Desktop\торопец\DSC00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8681"/>
            <a:ext cx="2232248" cy="1677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ndreeva\Desktop\торопец\DSC00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477" y="548680"/>
            <a:ext cx="2496056" cy="1872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148" name="Picture 4" descr="C:\Users\Andreeva\Desktop\торопец\DSC007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5382" y="548681"/>
            <a:ext cx="2496055" cy="1872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149" name="Picture 5" descr="C:\Users\Andreeva\Desktop\торопец\DSC052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58288"/>
            <a:ext cx="3744416" cy="2808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7572888"/>
      </p:ext>
    </p:extLst>
  </p:cSld>
  <p:clrMapOvr>
    <a:masterClrMapping/>
  </p:clrMapOvr>
  <p:transition advTm="8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548680"/>
            <a:ext cx="7643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Каждое мероприятие или дело, проведенное в школе,- это не только праздник, но и урок морали и нравственности.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мои\100_3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0285" y="1521480"/>
            <a:ext cx="3203445" cy="2402584"/>
          </a:xfrm>
          <a:prstGeom prst="rect">
            <a:avLst/>
          </a:prstGeom>
          <a:noFill/>
        </p:spPr>
      </p:pic>
      <p:pic>
        <p:nvPicPr>
          <p:cNvPr id="3076" name="Picture 4" descr="D:\фото\1 сентября 2\DSC00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20285" y="4107297"/>
            <a:ext cx="3231847" cy="2423885"/>
          </a:xfrm>
          <a:prstGeom prst="rect">
            <a:avLst/>
          </a:prstGeom>
          <a:noFill/>
        </p:spPr>
      </p:pic>
      <p:pic>
        <p:nvPicPr>
          <p:cNvPr id="3077" name="Picture 5" descr="D:\фото апрель,май 2012\конкурс чтецов\P10100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71600" y="4107297"/>
            <a:ext cx="3231846" cy="2340320"/>
          </a:xfrm>
          <a:prstGeom prst="rect">
            <a:avLst/>
          </a:prstGeom>
          <a:noFill/>
        </p:spPr>
      </p:pic>
      <p:pic>
        <p:nvPicPr>
          <p:cNvPr id="2050" name="Picture 2" descr="C:\Users\Андреева С Б\Desktop\фотоконкурс\конкурс учитель\Яковлева Любовь Владимировна\Призвание-Учитель.Доброта спасёт ми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00178"/>
            <a:ext cx="3231846" cy="242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214313" y="457200"/>
            <a:ext cx="8712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Лучшие ученики – победители и призеры конкурсов</a:t>
            </a:r>
          </a:p>
        </p:txBody>
      </p:sp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2236340" y="4934059"/>
            <a:ext cx="43576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</a:rPr>
              <a:t>И пусть несовершенны голоса,</a:t>
            </a:r>
            <a:br>
              <a:rPr lang="ru-RU" sz="1600" b="1" dirty="0">
                <a:solidFill>
                  <a:srgbClr val="0070C0"/>
                </a:solidFill>
              </a:rPr>
            </a:br>
            <a:r>
              <a:rPr lang="ru-RU" sz="1600" b="1" dirty="0">
                <a:solidFill>
                  <a:srgbClr val="0070C0"/>
                </a:solidFill>
              </a:rPr>
              <a:t>И по земному музыка пусть льётся,</a:t>
            </a:r>
            <a:br>
              <a:rPr lang="ru-RU" sz="1600" b="1" dirty="0">
                <a:solidFill>
                  <a:srgbClr val="0070C0"/>
                </a:solidFill>
              </a:rPr>
            </a:br>
            <a:r>
              <a:rPr lang="ru-RU" sz="1600" b="1" dirty="0">
                <a:solidFill>
                  <a:srgbClr val="0070C0"/>
                </a:solidFill>
              </a:rPr>
              <a:t>И чьи-то заблестят от слёз глаза,</a:t>
            </a:r>
            <a:br>
              <a:rPr lang="ru-RU" sz="1600" b="1" dirty="0">
                <a:solidFill>
                  <a:srgbClr val="0070C0"/>
                </a:solidFill>
              </a:rPr>
            </a:br>
            <a:r>
              <a:rPr lang="ru-RU" sz="1600" b="1" dirty="0">
                <a:solidFill>
                  <a:srgbClr val="0070C0"/>
                </a:solidFill>
              </a:rPr>
              <a:t>И чьё-то сердце вдруг сильней забьётся.</a:t>
            </a:r>
            <a:br>
              <a:rPr lang="ru-RU" sz="1600" b="1" dirty="0">
                <a:solidFill>
                  <a:srgbClr val="0070C0"/>
                </a:solidFill>
              </a:rPr>
            </a:b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18436" name="Picture 2" descr="J:\я\SAM_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708525"/>
            <a:ext cx="2076450" cy="1779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7" name="Picture 3" descr="J:\я\Изображение 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714488"/>
            <a:ext cx="1951664" cy="2246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8" name="Picture 6" descr="C:\Documents and Settings\1\Рабочий стол\y_3ab99b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500174"/>
            <a:ext cx="2705116" cy="2028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9" name="Picture 7" descr="C:\Documents and Settings\1\Рабочий стол\y_128cdac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8707" y="4759325"/>
            <a:ext cx="2286000" cy="1728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40" name="Picture 9" descr="C:\Documents and Settings\1\Рабочий стол\ФОТО СО МНОЙ\Изображение 3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1500174"/>
            <a:ext cx="2081994" cy="277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441" name="Прямоугольник 8"/>
          <p:cNvSpPr>
            <a:spLocks noChangeArrowheads="1"/>
          </p:cNvSpPr>
          <p:nvPr/>
        </p:nvSpPr>
        <p:spPr bwMode="auto">
          <a:xfrm>
            <a:off x="6072188" y="3929063"/>
            <a:ext cx="2857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solidFill>
                  <a:srgbClr val="FF3300"/>
                </a:solidFill>
              </a:rPr>
              <a:t>Победитель в номинации «</a:t>
            </a:r>
            <a:r>
              <a:rPr lang="ru-RU" sz="1200" dirty="0" err="1">
                <a:solidFill>
                  <a:srgbClr val="FF3300"/>
                </a:solidFill>
              </a:rPr>
              <a:t>Вокал.Народный</a:t>
            </a:r>
            <a:r>
              <a:rPr lang="ru-RU" sz="1200" dirty="0">
                <a:solidFill>
                  <a:srgbClr val="FF3300"/>
                </a:solidFill>
              </a:rPr>
              <a:t> блок конкурса «Созвездие» в </a:t>
            </a:r>
            <a:r>
              <a:rPr lang="ru-RU" sz="1200" dirty="0" err="1">
                <a:solidFill>
                  <a:srgbClr val="FF3300"/>
                </a:solidFill>
              </a:rPr>
              <a:t>г.Нелидово</a:t>
            </a:r>
            <a:r>
              <a:rPr lang="ru-RU" sz="1200" dirty="0">
                <a:solidFill>
                  <a:srgbClr val="FF3300"/>
                </a:solidFill>
              </a:rPr>
              <a:t> Виноградова Ольга. 2010г.</a:t>
            </a:r>
          </a:p>
        </p:txBody>
      </p:sp>
      <p:sp>
        <p:nvSpPr>
          <p:cNvPr id="18442" name="Прямоугольник 9"/>
          <p:cNvSpPr>
            <a:spLocks noChangeArrowheads="1"/>
          </p:cNvSpPr>
          <p:nvPr/>
        </p:nvSpPr>
        <p:spPr bwMode="auto">
          <a:xfrm>
            <a:off x="285720" y="3571876"/>
            <a:ext cx="3286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solidFill>
                  <a:srgbClr val="FF3300"/>
                </a:solidFill>
              </a:rPr>
              <a:t>2 место в номинации «</a:t>
            </a:r>
            <a:r>
              <a:rPr lang="ru-RU" sz="1200" dirty="0" err="1">
                <a:solidFill>
                  <a:srgbClr val="FF3300"/>
                </a:solidFill>
              </a:rPr>
              <a:t>Вокал.Народный</a:t>
            </a:r>
            <a:r>
              <a:rPr lang="ru-RU" sz="1200" dirty="0">
                <a:solidFill>
                  <a:srgbClr val="FF3300"/>
                </a:solidFill>
              </a:rPr>
              <a:t> блок» конкурса «Созвездие» в г.Нелидово Виноградова Ольга. 2011г.</a:t>
            </a:r>
          </a:p>
        </p:txBody>
      </p:sp>
      <p:sp>
        <p:nvSpPr>
          <p:cNvPr id="18443" name="Прямоугольник 10"/>
          <p:cNvSpPr>
            <a:spLocks noChangeArrowheads="1"/>
          </p:cNvSpPr>
          <p:nvPr/>
        </p:nvSpPr>
        <p:spPr bwMode="auto">
          <a:xfrm>
            <a:off x="6380113" y="5842000"/>
            <a:ext cx="2643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solidFill>
                  <a:srgbClr val="FFFF00"/>
                </a:solidFill>
              </a:rPr>
              <a:t>Победитель в номинации «</a:t>
            </a:r>
            <a:r>
              <a:rPr lang="ru-RU" sz="1200" dirty="0" err="1">
                <a:solidFill>
                  <a:srgbClr val="FFFF00"/>
                </a:solidFill>
              </a:rPr>
              <a:t>Вокал.Народный</a:t>
            </a:r>
            <a:r>
              <a:rPr lang="ru-RU" sz="1200" dirty="0">
                <a:solidFill>
                  <a:srgbClr val="FFFF00"/>
                </a:solidFill>
              </a:rPr>
              <a:t> блок конкурса «Созвездие» в г.Нелидово Алексеева Юлия. 2011г.</a:t>
            </a:r>
          </a:p>
        </p:txBody>
      </p:sp>
      <p:sp>
        <p:nvSpPr>
          <p:cNvPr id="18444" name="Прямоугольник 11"/>
          <p:cNvSpPr>
            <a:spLocks noChangeArrowheads="1"/>
          </p:cNvSpPr>
          <p:nvPr/>
        </p:nvSpPr>
        <p:spPr bwMode="auto">
          <a:xfrm>
            <a:off x="3571875" y="3571875"/>
            <a:ext cx="2143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solidFill>
                  <a:srgbClr val="FFC000"/>
                </a:solidFill>
              </a:rPr>
              <a:t>Победитель в номинации «</a:t>
            </a:r>
            <a:r>
              <a:rPr lang="ru-RU" sz="1200" dirty="0" err="1">
                <a:solidFill>
                  <a:srgbClr val="FFC000"/>
                </a:solidFill>
              </a:rPr>
              <a:t>Вокал.Народный</a:t>
            </a:r>
            <a:r>
              <a:rPr lang="ru-RU" sz="1200" dirty="0">
                <a:solidFill>
                  <a:srgbClr val="FFC000"/>
                </a:solidFill>
              </a:rPr>
              <a:t> блок конкурса «Созвездие» в </a:t>
            </a:r>
            <a:r>
              <a:rPr lang="ru-RU" sz="1200" dirty="0" err="1">
                <a:solidFill>
                  <a:srgbClr val="FFC000"/>
                </a:solidFill>
              </a:rPr>
              <a:t>г.Нелидово</a:t>
            </a:r>
            <a:r>
              <a:rPr lang="ru-RU" sz="1200" dirty="0">
                <a:solidFill>
                  <a:srgbClr val="FFC000"/>
                </a:solidFill>
              </a:rPr>
              <a:t>  Антонова Екатерина (справа) 2011г.</a:t>
            </a:r>
          </a:p>
        </p:txBody>
      </p:sp>
    </p:spTree>
  </p:cSld>
  <p:clrMapOvr>
    <a:masterClrMapping/>
  </p:clrMapOvr>
  <p:transition advTm="9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/>
      <p:bldP spid="18441" grpId="0"/>
      <p:bldP spid="18442" grpId="0"/>
      <p:bldP spid="18443" grpId="0"/>
      <p:bldP spid="184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214290"/>
            <a:ext cx="8429684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 соответствии  темы школы и единой методической темы разработаны цели и задачи воспитательной работы школы.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Воспитывать у ученика ответственность к учёбе, самодисциплину, чувство собственного достоинства, гражданственность.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Содействие в проявлении и развитии индивидуальных творческих способностей личности ребёнка.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Способствование улучшению нравственно-психологического климата в школе, семье, микрорайоне школы.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Развитие обучающихся на основе приобщения их к духовным и материальным ценностям русской национальной культуры; формирование у них чувства дома и малой Родины.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Обеспечение единства действий педагогического, ученического и родительского коллективов в решении проблемных задач.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z-Cyrl-UZ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Наши законы: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z-Cyrl-UZ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1.Делай добро!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z-Cyrl-UZ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2. Люби и про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щ</a:t>
            </a:r>
            <a:r>
              <a:rPr kumimoji="0" lang="uz-Cyrl-UZ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ай людей!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z-Cyrl-UZ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3.Относись к людям так, как ты хотел бы, чтобы относились к тебе!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z-Cyrl-UZ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4. Бойся обидеть человека!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z-Cyrl-UZ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5. Найди свою цель в жизни!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z-Cyrl-UZ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6. Не ищи оправдания собственным слабостям и не ленись.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z-Cyrl-UZ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7. Познай себя и мир.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z-Cyrl-UZ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8. Лучше отдай своё, чем возьмёшь чужое.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z-Cyrl-UZ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9. Не теряй веры в себя!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z-Cyrl-UZ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10. Умей дарить радость людям!</a:t>
            </a:r>
            <a:endParaRPr kumimoji="0" lang="uz-Cyrl-UZ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" name="Picture 5" descr="фильм1 021_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794" y="4286232"/>
            <a:ext cx="264320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4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Учителя школы являются примером для своих воспитанников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3" name="Picture 4" descr="C:\Documents and Settings\1\Рабочий стол\ФОТО СО МНОЙ\y_3fac7fe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4758" y="635836"/>
            <a:ext cx="3055231" cy="206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Андреева С Б\Desktop\день матери\DSCF54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500042"/>
            <a:ext cx="1737360" cy="231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D:\1\Изображение 3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15866"/>
            <a:ext cx="2779776" cy="2084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Андреева С Б\Desktop\фотоконкурс\конкурс учитель\Яковлева Тамара Владимировна 4класс 10лет\Мой любимый учитель.Мастер на все руки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719" y="2928934"/>
            <a:ext cx="1717334" cy="2289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C:\Users\Andreeva\Desktop\торопец\DSC062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2928934"/>
            <a:ext cx="3240360" cy="2430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2821779"/>
            <a:ext cx="1643074" cy="2464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32596756"/>
      </p:ext>
    </p:extLst>
  </p:cSld>
  <p:clrMapOvr>
    <a:masterClrMapping/>
  </p:clrMapOvr>
  <p:transition advTm="14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3" y="547688"/>
            <a:ext cx="768667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7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8064896" cy="440120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z-Cyrl-UZ" sz="2000" dirty="0">
                <a:latin typeface="Times New Roman" pitchFamily="18" charset="0"/>
                <a:cs typeface="Times New Roman" pitchFamily="18" charset="0"/>
              </a:rPr>
              <a:t>Выпускники школы нашли своё место в жизни: стали врачами, учителями, работниками сельского хозяйства, леса, военными, продавцами, бизнесменами и т. д..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Многие добились учёных степеней и званий: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Озимов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Михаил Васильевич –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контрадмирал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флота;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Аверьянов Иван Степанович – доктор химических наук;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Шипов Виктор Васильевич – капитан первого ранга, кандидат военных наук;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Соболевский Василий Иванович – кандидат медицинских наук;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Лукин Виктор Васильевич – кандидат технических наук;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Селиванов Геннадий Александрович – кандидат педагогических наук;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Домбровская  Вероника Евгеньевна – кандидат математических наук.</a:t>
            </a:r>
          </a:p>
        </p:txBody>
      </p:sp>
    </p:spTree>
    <p:extLst>
      <p:ext uri="{BB962C8B-B14F-4D97-AF65-F5344CB8AC3E}">
        <p14:creationId xmlns:p14="http://schemas.microsoft.com/office/powerpoint/2010/main" xmlns="" val="1584857336"/>
      </p:ext>
    </p:extLst>
  </p:cSld>
  <p:clrMapOvr>
    <a:masterClrMapping/>
  </p:clrMapOvr>
  <p:transition advTm="192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714357"/>
            <a:ext cx="8358246" cy="507831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5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Посеешь мысль - пожнёшь поступок, посеешь поступок - пожнёшь привычку, посеешь привычку - пожнёшь характер, посеешь характер - пожнёшь судьбу.</a:t>
            </a:r>
            <a:endParaRPr lang="ru-RU" sz="5400" dirty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Tm="6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500042"/>
            <a:ext cx="5143536" cy="4586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2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785795"/>
            <a:ext cx="78581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Детям отдаем мы все на свете, </a:t>
            </a:r>
            <a:b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                Отдаем от сердца, не взаймы.</a:t>
            </a:r>
            <a:b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                            Лишь бы только дети, наши дети </a:t>
            </a:r>
            <a:b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                                                          Были бы людьми, </a:t>
            </a:r>
            <a:b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                                 </a:t>
            </a:r>
            <a:r>
              <a:rPr lang="ru-RU" dirty="0" err="1" smtClean="0">
                <a:solidFill>
                  <a:srgbClr val="00B050"/>
                </a:solidFill>
                <a:latin typeface="Arial Black" pitchFamily="34" charset="0"/>
              </a:rPr>
              <a:t>Cтали</a:t>
            </a:r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 бы людьми...</a:t>
            </a:r>
            <a:endParaRPr lang="ru-RU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3754" y="2357430"/>
            <a:ext cx="5378200" cy="4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1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8" descr="J:\я\DSCF41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857628"/>
            <a:ext cx="2962275" cy="222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1" descr="J:\я\Изображение 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3857628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9" name="Picture 2" descr="J:\я\Изображение 09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3357563"/>
            <a:ext cx="2468563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8" descr="C:\Documents and Settings\1\Рабочий стол\ФОТО СО МНОЙ\z_5d5bf0f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1285860"/>
            <a:ext cx="2682875" cy="2011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2" name="Picture 8" descr="D:\Новая папка (2)\Изображение 1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1285860"/>
            <a:ext cx="3000375" cy="221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14348" y="500042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Воспитание гражданственности, патриотизма, уважения к       правам, свободам и обязанностям человека.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28992" y="1142984"/>
            <a:ext cx="25717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C00000"/>
                </a:solidFill>
              </a:rPr>
              <a:t>В любом краю любой страны</a:t>
            </a:r>
            <a:br>
              <a:rPr lang="ru-RU" sz="1100" b="1" dirty="0" smtClean="0">
                <a:solidFill>
                  <a:srgbClr val="C00000"/>
                </a:solidFill>
              </a:rPr>
            </a:br>
            <a:r>
              <a:rPr lang="ru-RU" sz="1100" b="1" dirty="0" smtClean="0">
                <a:solidFill>
                  <a:srgbClr val="C00000"/>
                </a:solidFill>
              </a:rPr>
              <a:t>Ребята НЕ хотят войны!</a:t>
            </a:r>
            <a:br>
              <a:rPr lang="ru-RU" sz="1100" b="1" dirty="0" smtClean="0">
                <a:solidFill>
                  <a:srgbClr val="C00000"/>
                </a:solidFill>
              </a:rPr>
            </a:br>
            <a:r>
              <a:rPr lang="ru-RU" sz="1100" b="1" dirty="0" smtClean="0">
                <a:solidFill>
                  <a:srgbClr val="C00000"/>
                </a:solidFill>
              </a:rPr>
              <a:t>Им в жизнь вступать придётся скоро,</a:t>
            </a:r>
            <a:br>
              <a:rPr lang="ru-RU" sz="1100" b="1" dirty="0" smtClean="0">
                <a:solidFill>
                  <a:srgbClr val="C00000"/>
                </a:solidFill>
              </a:rPr>
            </a:br>
            <a:r>
              <a:rPr lang="ru-RU" sz="1100" b="1" dirty="0" smtClean="0">
                <a:solidFill>
                  <a:srgbClr val="C00000"/>
                </a:solidFill>
              </a:rPr>
              <a:t>Им нужен МИР, а не война,</a:t>
            </a:r>
            <a:br>
              <a:rPr lang="ru-RU" sz="1100" b="1" dirty="0" smtClean="0">
                <a:solidFill>
                  <a:srgbClr val="C00000"/>
                </a:solidFill>
              </a:rPr>
            </a:br>
            <a:r>
              <a:rPr lang="ru-RU" sz="1100" b="1" dirty="0" smtClean="0">
                <a:solidFill>
                  <a:srgbClr val="C00000"/>
                </a:solidFill>
              </a:rPr>
              <a:t>Зелёный шум родного бора,</a:t>
            </a:r>
            <a:br>
              <a:rPr lang="ru-RU" sz="1100" b="1" dirty="0" smtClean="0">
                <a:solidFill>
                  <a:srgbClr val="C00000"/>
                </a:solidFill>
              </a:rPr>
            </a:br>
            <a:r>
              <a:rPr lang="ru-RU" sz="1100" b="1" dirty="0" smtClean="0">
                <a:solidFill>
                  <a:srgbClr val="C00000"/>
                </a:solidFill>
              </a:rPr>
              <a:t>Им школа каждому нужна,</a:t>
            </a:r>
            <a:br>
              <a:rPr lang="ru-RU" sz="1100" b="1" dirty="0" smtClean="0">
                <a:solidFill>
                  <a:srgbClr val="C00000"/>
                </a:solidFill>
              </a:rPr>
            </a:br>
            <a:r>
              <a:rPr lang="ru-RU" sz="1100" b="1" dirty="0" smtClean="0">
                <a:solidFill>
                  <a:srgbClr val="C00000"/>
                </a:solidFill>
              </a:rPr>
              <a:t>И сад у мирного порога,</a:t>
            </a:r>
            <a:br>
              <a:rPr lang="ru-RU" sz="1100" b="1" dirty="0" smtClean="0">
                <a:solidFill>
                  <a:srgbClr val="C00000"/>
                </a:solidFill>
              </a:rPr>
            </a:br>
            <a:r>
              <a:rPr lang="ru-RU" sz="1100" b="1" dirty="0" smtClean="0">
                <a:solidFill>
                  <a:srgbClr val="C00000"/>
                </a:solidFill>
              </a:rPr>
              <a:t>Отец и мать, и отчий дом.</a:t>
            </a:r>
            <a:br>
              <a:rPr lang="ru-RU" sz="1100" b="1" dirty="0" smtClean="0">
                <a:solidFill>
                  <a:srgbClr val="C00000"/>
                </a:solidFill>
              </a:rPr>
            </a:br>
            <a:r>
              <a:rPr lang="ru-RU" sz="1100" b="1" dirty="0" smtClean="0">
                <a:solidFill>
                  <a:srgbClr val="C00000"/>
                </a:solidFill>
              </a:rPr>
              <a:t>На белом свете места много</a:t>
            </a:r>
            <a:br>
              <a:rPr lang="ru-RU" sz="1100" b="1" dirty="0" smtClean="0">
                <a:solidFill>
                  <a:srgbClr val="C00000"/>
                </a:solidFill>
              </a:rPr>
            </a:br>
            <a:r>
              <a:rPr lang="ru-RU" sz="1100" b="1" dirty="0" smtClean="0">
                <a:solidFill>
                  <a:srgbClr val="C00000"/>
                </a:solidFill>
              </a:rPr>
              <a:t>Для тех, кто жить привык трудом.</a:t>
            </a:r>
            <a:endParaRPr lang="ru-RU" sz="11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18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dreeva\Desktop\торопец\DSC01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428604"/>
            <a:ext cx="3890141" cy="2649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dreeva\Desktop\торопец\DSC018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89" y="428604"/>
            <a:ext cx="3571901" cy="2625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486164"/>
            <a:ext cx="3733806" cy="2800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500438"/>
            <a:ext cx="417912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034" y="2857496"/>
            <a:ext cx="8072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непростой солдатской службе,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настоящей, крепкой дружбе.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Мечтает каждый ученик.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7526650"/>
      </p:ext>
    </p:extLst>
  </p:cSld>
  <p:clrMapOvr>
    <a:masterClrMapping/>
  </p:clrMapOvr>
  <p:transition advTm="15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5" y="642918"/>
            <a:ext cx="4073938" cy="3054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642918"/>
            <a:ext cx="3689604" cy="276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71472" y="3857628"/>
            <a:ext cx="40005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сладко песнь в честь родины поётся,</a:t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кровь кипит, и сердце гордо бьётся,</a:t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с радостью внимаешь звуку слов:</a:t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«Я Руси сын! здесь край моих отцов!»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социальная значимость\день посёл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571876"/>
            <a:ext cx="3689604" cy="276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12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2" descr="J:\я\Изображение 2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643050"/>
            <a:ext cx="3565525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14348" y="785794"/>
            <a:ext cx="771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Воспитание нравственных чувств и этического сознания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643050"/>
            <a:ext cx="3843338" cy="2881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00034" y="4857760"/>
            <a:ext cx="82868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Традицией стали концерты в местной участковой больнице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advTm="8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3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ева С Б\Desktop\спешите делать добро\складирование дров Кузнецовой А.К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571480"/>
            <a:ext cx="2199132" cy="2934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ндреева С Б\Desktop\фото\андреаполь\P10207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3429000"/>
            <a:ext cx="3888000" cy="291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71736" y="571480"/>
            <a:ext cx="27146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Доброта нужна всем людям, 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Пусть побольше добрых будет. 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Говорят не зря при встрече 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«Добрый день» и «Добрый вечер». 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 не зря ведь есть у нас 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Пожелание «В добрый час». 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Доброта — она от века 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Украшенье человека…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D:\социальная значимость\помощь престарелы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642918"/>
            <a:ext cx="3316224" cy="2630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23826" y="3505707"/>
            <a:ext cx="2143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Помощь в укладке дров  </a:t>
            </a:r>
          </a:p>
          <a:p>
            <a:pPr algn="ctr"/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Кузнецовой  А.К.</a:t>
            </a:r>
            <a:endParaRPr lang="ru-RU" sz="14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10350" y="3433802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Помощь в укладке дров 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Козьякову</a:t>
            </a:r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Н.Е. </a:t>
            </a:r>
            <a:endParaRPr lang="ru-RU" sz="14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57422" y="6215082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гостях у ветерана войны Шатровой  Е.А.</a:t>
            </a:r>
            <a:endParaRPr lang="ru-RU" sz="14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1027023"/>
      </p:ext>
    </p:extLst>
  </p:cSld>
  <p:clrMapOvr>
    <a:masterClrMapping/>
  </p:clrMapOvr>
  <p:transition advTm="9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939</TotalTime>
  <Words>643</Words>
  <Application>Microsoft Office PowerPoint</Application>
  <PresentationFormat>Экран (4:3)</PresentationFormat>
  <Paragraphs>84</Paragraphs>
  <Slides>34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Аспект</vt:lpstr>
      <vt:lpstr>Береги платье снову, а честь смолоду.</vt:lpstr>
      <vt:lpstr>Муниципальное общеобразовательное учреждение Бологовская общеобразовательная школа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     Мы помним историю родного края</vt:lpstr>
      <vt:lpstr>Мы изучаем историю своей Родины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Школьный кабинет здоровья</vt:lpstr>
      <vt:lpstr>Слайд 23</vt:lpstr>
      <vt:lpstr>Слайд 24</vt:lpstr>
      <vt:lpstr>Слайд 25</vt:lpstr>
      <vt:lpstr>В школе есть кабинет духовно-нравственной культуры</vt:lpstr>
      <vt:lpstr>В посёлке находится храм Илии Пророка. Многие ребята приходят на службу, общаются с отцом Геннадием и даже помогают ему.</vt:lpstr>
      <vt:lpstr>Слайд 28</vt:lpstr>
      <vt:lpstr>Лучшие ученики – победители и призеры конкурсов</vt:lpstr>
      <vt:lpstr>Учителя школы являются примером для своих воспитанников</vt:lpstr>
      <vt:lpstr>Слайд 31</vt:lpstr>
      <vt:lpstr>Слайд 32</vt:lpstr>
      <vt:lpstr>Слайд 33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</cp:lastModifiedBy>
  <cp:revision>95</cp:revision>
  <dcterms:modified xsi:type="dcterms:W3CDTF">2013-01-11T18:37:06Z</dcterms:modified>
</cp:coreProperties>
</file>