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60" r:id="rId4"/>
    <p:sldId id="262" r:id="rId5"/>
    <p:sldId id="261" r:id="rId6"/>
    <p:sldId id="293" r:id="rId7"/>
    <p:sldId id="305" r:id="rId8"/>
    <p:sldId id="290" r:id="rId9"/>
    <p:sldId id="280" r:id="rId10"/>
    <p:sldId id="279" r:id="rId11"/>
    <p:sldId id="283" r:id="rId12"/>
    <p:sldId id="282" r:id="rId13"/>
    <p:sldId id="285" r:id="rId14"/>
    <p:sldId id="286" r:id="rId15"/>
    <p:sldId id="263" r:id="rId16"/>
    <p:sldId id="270" r:id="rId17"/>
    <p:sldId id="314" r:id="rId18"/>
    <p:sldId id="302" r:id="rId19"/>
    <p:sldId id="317" r:id="rId20"/>
    <p:sldId id="269" r:id="rId21"/>
    <p:sldId id="306" r:id="rId22"/>
    <p:sldId id="318" r:id="rId23"/>
    <p:sldId id="319" r:id="rId24"/>
    <p:sldId id="289" r:id="rId25"/>
    <p:sldId id="308" r:id="rId26"/>
    <p:sldId id="326" r:id="rId27"/>
    <p:sldId id="288" r:id="rId28"/>
    <p:sldId id="309" r:id="rId29"/>
    <p:sldId id="311" r:id="rId30"/>
    <p:sldId id="321" r:id="rId31"/>
    <p:sldId id="324" r:id="rId32"/>
    <p:sldId id="322" r:id="rId33"/>
    <p:sldId id="310" r:id="rId34"/>
    <p:sldId id="325" r:id="rId35"/>
    <p:sldId id="323" r:id="rId36"/>
    <p:sldId id="297" r:id="rId37"/>
    <p:sldId id="316" r:id="rId38"/>
    <p:sldId id="320" r:id="rId39"/>
    <p:sldId id="31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7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BB3A2-762F-4A68-B50D-318BE29DEB07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A7317-A4BD-4D4A-A254-20AEBD5BC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A7317-A4BD-4D4A-A254-20AEBD5BCB1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E4FC3-3F49-4B94-BDDC-6ED3F01041C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85C3AB-F831-4D1C-96D1-4AB3CE764B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1%80%D0%BE%D0%BF%D0%B5%D1%86%D0%BA%D0%B8%D0%B9_%D1%80%D0%B0%D0%B9%D0%BE%D0%BD_%D0%A2%D0%B2%D0%B5%D1%80%D1%81%D0%BA%D0%BE%D0%B9_%D0%BE%D0%B1%D0%BB%D0%B0%D1%81%D1%82%D0%B8" TargetMode="External"/><Relationship Id="rId13" Type="http://schemas.openxmlformats.org/officeDocument/2006/relationships/hyperlink" Target="http://ru.wikipedia.org/wiki/1900" TargetMode="External"/><Relationship Id="rId3" Type="http://schemas.openxmlformats.org/officeDocument/2006/relationships/hyperlink" Target="http://ru.wikipedia.org/wiki/29_%D0%BC%D0%B0%D1%80%D1%82%D0%B0" TargetMode="External"/><Relationship Id="rId7" Type="http://schemas.openxmlformats.org/officeDocument/2006/relationships/hyperlink" Target="http://ru.wikipedia.org/wiki/1925" TargetMode="External"/><Relationship Id="rId12" Type="http://schemas.openxmlformats.org/officeDocument/2006/relationships/hyperlink" Target="http://ru.wikipedia.org/wiki/6_%D0%B4%D0%B5%D0%BA%D0%B0%D0%B1%D1%80%D1%8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6_%D1%8F%D0%BD%D0%B2%D0%B0%D1%80%D1%8F" TargetMode="External"/><Relationship Id="rId11" Type="http://schemas.openxmlformats.org/officeDocument/2006/relationships/hyperlink" Target="http://ru.wikipedia.org/wiki/%D0%93%D0%B5%D0%BD%D0%B5%D1%80%D0%B0%D0%BB_%D0%BE%D1%82_%D0%B8%D0%BD%D1%84%D0%B0%D0%BD%D1%82%D0%B5%D1%80%D0%B8%D0%B8" TargetMode="External"/><Relationship Id="rId5" Type="http://schemas.openxmlformats.org/officeDocument/2006/relationships/hyperlink" Target="http://ru.wikipedia.org/wiki/%D0%A5%D0%BE%D0%BB%D0%BC%D1%81%D0%BA%D0%B8%D0%B9_%D1%83%D0%B5%D0%B7%D0%B4_(%D0%9F%D1%81%D0%BA%D0%BE%D0%B2%D1%81%D0%BA%D0%B0%D1%8F_%D0%B3%D1%83%D0%B1%D0%B5%D1%80%D0%BD%D0%B8%D1%8F)" TargetMode="External"/><Relationship Id="rId10" Type="http://schemas.openxmlformats.org/officeDocument/2006/relationships/hyperlink" Target="http://ru.wikipedia.org/wiki/1902" TargetMode="External"/><Relationship Id="rId4" Type="http://schemas.openxmlformats.org/officeDocument/2006/relationships/hyperlink" Target="http://ru.wikipedia.org/wiki/1848" TargetMode="External"/><Relationship Id="rId9" Type="http://schemas.openxmlformats.org/officeDocument/2006/relationships/hyperlink" Target="http://ru.wikipedia.org/wiki/%D0%93%D0%B5%D0%BD%D0%B5%D1%80%D0%B0%D0%BB-%D0%B0%D0%B4%D1%8A%D1%8E%D1%82%D0%B0%D0%BD%D1%82" TargetMode="External"/><Relationship Id="rId14" Type="http://schemas.openxmlformats.org/officeDocument/2006/relationships/hyperlink" Target="http://ru.wikipedia.org/wiki/%D0%93%D0%BE%D1%81%D1%83%D0%B4%D0%B0%D1%80%D1%81%D1%82%D0%B2%D0%B5%D0%BD%D0%BD%D1%8B%D0%B9_%D1%81%D0%BE%D0%B2%D0%B5%D1%8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erson=zelenaya_rin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dirty="0" smtClean="0"/>
              <a:t>Летопись родного края…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сверх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429420" cy="481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зображение 007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 l="4300" t="8118" r="19191" b="5899"/>
          <a:stretch>
            <a:fillRect/>
          </a:stretch>
        </p:blipFill>
        <p:spPr bwMode="auto">
          <a:xfrm>
            <a:off x="4786314" y="428604"/>
            <a:ext cx="419768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Изображение 008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grayscl/>
          </a:blip>
          <a:srcRect l="2127" t="16289" r="1062" b="13481"/>
          <a:stretch>
            <a:fillRect/>
          </a:stretch>
        </p:blipFill>
        <p:spPr bwMode="auto">
          <a:xfrm>
            <a:off x="428596" y="3714752"/>
            <a:ext cx="4368164" cy="272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4214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Швейная мастерская создана 1939г.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Изображение 011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grayscl/>
          </a:blip>
          <a:srcRect l="2760" t="15527" r="7615" b="59468"/>
          <a:stretch>
            <a:fillRect/>
          </a:stretch>
        </p:blipFill>
        <p:spPr bwMode="auto">
          <a:xfrm>
            <a:off x="214282" y="285728"/>
            <a:ext cx="4429156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Изображение 01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7846" t="64026" r="13950" b="12546"/>
          <a:stretch>
            <a:fillRect/>
          </a:stretch>
        </p:blipFill>
        <p:spPr bwMode="auto">
          <a:xfrm>
            <a:off x="3714744" y="4000504"/>
            <a:ext cx="4959346" cy="259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571744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Здание Сельхозтехники создано в 1936г.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Изображение 014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 l="23572" t="36824" r="18726" b="26486"/>
          <a:stretch>
            <a:fillRect/>
          </a:stretch>
        </p:blipFill>
        <p:spPr bwMode="auto">
          <a:xfrm rot="-21600000">
            <a:off x="1142976" y="2786058"/>
            <a:ext cx="600079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786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Сережинский</a:t>
            </a: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Лесокомбинат создан в 1936г.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зображение 015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grayscl/>
          </a:blip>
          <a:srcRect l="1642" t="21556" r="7120" b="24301"/>
          <a:stretch>
            <a:fillRect/>
          </a:stretch>
        </p:blipFill>
        <p:spPr bwMode="auto">
          <a:xfrm>
            <a:off x="1214414" y="2500306"/>
            <a:ext cx="607218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1338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Здание маслозавода(1934г)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 descr="Изображение 016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grayscl/>
          </a:blip>
          <a:srcRect l="14063" t="38951" r="50999" b="30804"/>
          <a:stretch>
            <a:fillRect/>
          </a:stretch>
        </p:blipFill>
        <p:spPr bwMode="auto">
          <a:xfrm>
            <a:off x="1714480" y="2571744"/>
            <a:ext cx="478634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857232"/>
            <a:ext cx="778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Сережинский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Совхоз.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071546"/>
            <a:ext cx="5286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928670"/>
            <a:ext cx="41433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Алексей Николаевич Куропаткин- генерал(1848-1924гг.)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142977"/>
            <a:ext cx="3116389" cy="47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357158" y="2428868"/>
            <a:ext cx="47863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17 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3" tooltip="29 марта"/>
              </a:rPr>
              <a:t>(29) марта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4" tooltip="1848"/>
              </a:rPr>
              <a:t>1848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5" tooltip="Холмский уезд (Псковская губерния)"/>
              </a:rPr>
              <a:t>Холмский уезд Псковской губернии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 —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6" tooltip="16 января"/>
              </a:rPr>
              <a:t>16 января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7" tooltip="1925"/>
              </a:rPr>
              <a:t>1925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Шешурино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, ныне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8" tooltip="Торопецкий район Тверской области"/>
              </a:rPr>
              <a:t>Торопецкого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8" tooltip="Торопецкий район Тверской области"/>
              </a:rPr>
              <a:t> района Тверской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) — русский генерал,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9" tooltip="Генерал-адъютант"/>
              </a:rPr>
              <a:t>генерал-адъютант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10" tooltip="1902"/>
              </a:rPr>
              <a:t>1902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11" tooltip="Генерал от инфантерии"/>
              </a:rPr>
              <a:t>генерал от инфантерии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12" tooltip="6 декабря"/>
              </a:rPr>
              <a:t>6 декабря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13" tooltip="1900"/>
              </a:rPr>
              <a:t>1900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), военный министр, член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hlinkClick r:id="rId14" tooltip="Государственный совет"/>
              </a:rPr>
              <a:t>Государственного совета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IMG_4848.jpg"/>
          <p:cNvPicPr>
            <a:picLocks noChangeAspect="1" noChangeArrowheads="1"/>
          </p:cNvPicPr>
          <p:nvPr/>
        </p:nvPicPr>
        <p:blipFill>
          <a:blip r:embed="rId2" cstate="print"/>
          <a:srcRect l="16177" t="19912" r="6669" b="12056"/>
          <a:stretch>
            <a:fillRect/>
          </a:stretch>
        </p:blipFill>
        <p:spPr bwMode="auto">
          <a:xfrm>
            <a:off x="357158" y="3786190"/>
            <a:ext cx="4429156" cy="2928958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Рабочий стол\IMG_4850.jpg"/>
          <p:cNvPicPr>
            <a:picLocks noChangeAspect="1" noChangeArrowheads="1"/>
          </p:cNvPicPr>
          <p:nvPr/>
        </p:nvPicPr>
        <p:blipFill>
          <a:blip r:embed="rId3" cstate="print"/>
          <a:srcRect l="20805" t="16319" r="9436" b="13510"/>
          <a:stretch>
            <a:fillRect/>
          </a:stretch>
        </p:blipFill>
        <p:spPr bwMode="auto">
          <a:xfrm rot="5400000">
            <a:off x="4430163" y="1559923"/>
            <a:ext cx="4559308" cy="34396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450059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Покровский Всеволод Сергеевич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(1919-2003гг.)</a:t>
            </a:r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Участник ВОВ,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был в плену,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у</a:t>
            </a:r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читель, общественный деятель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142984"/>
            <a:ext cx="735811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Жеребцов</a:t>
            </a:r>
            <a:r>
              <a:rPr lang="ru-RU" sz="5400" dirty="0" smtClean="0"/>
              <a:t> </a:t>
            </a:r>
            <a:r>
              <a:rPr lang="ru-RU" sz="5400" b="1" dirty="0" smtClean="0"/>
              <a:t>Михаил</a:t>
            </a:r>
            <a:r>
              <a:rPr lang="ru-RU" sz="5400" dirty="0" smtClean="0"/>
              <a:t> </a:t>
            </a:r>
            <a:r>
              <a:rPr lang="ru-RU" sz="5400" b="1" dirty="0" err="1" smtClean="0"/>
              <a:t>Эрастович</a:t>
            </a:r>
            <a:r>
              <a:rPr lang="ru-RU" sz="5400" dirty="0" smtClean="0"/>
              <a:t> (1885-1949г.г.), </a:t>
            </a:r>
            <a:r>
              <a:rPr lang="ru-RU" sz="2800" dirty="0" smtClean="0"/>
              <a:t>родился в с. Торопаца, семейный </a:t>
            </a:r>
            <a:r>
              <a:rPr lang="ru-RU" sz="2800" b="1" dirty="0" smtClean="0"/>
              <a:t>врач</a:t>
            </a:r>
            <a:r>
              <a:rPr lang="ru-RU" sz="2800" dirty="0" smtClean="0"/>
              <a:t> </a:t>
            </a:r>
            <a:r>
              <a:rPr lang="ru-RU" sz="2800" b="1" dirty="0" smtClean="0"/>
              <a:t>генерала</a:t>
            </a:r>
            <a:r>
              <a:rPr lang="ru-RU" sz="2800" dirty="0" smtClean="0"/>
              <a:t> </a:t>
            </a:r>
            <a:r>
              <a:rPr lang="ru-RU" sz="2800" b="1" dirty="0" smtClean="0"/>
              <a:t>Куропаткина</a:t>
            </a:r>
            <a:r>
              <a:rPr lang="ru-RU" sz="2800" dirty="0" smtClean="0"/>
              <a:t>, заслуженный </a:t>
            </a:r>
            <a:r>
              <a:rPr lang="ru-RU" sz="2800" b="1" dirty="0" smtClean="0"/>
              <a:t>врач</a:t>
            </a:r>
            <a:r>
              <a:rPr lang="ru-RU" sz="2800" dirty="0" smtClean="0"/>
              <a:t> РСФСР. Жена — Василевич Ольга Николаевна, заслуженный </a:t>
            </a:r>
            <a:r>
              <a:rPr lang="ru-RU" sz="2800" b="1" dirty="0" smtClean="0"/>
              <a:t>врач</a:t>
            </a:r>
            <a:r>
              <a:rPr lang="ru-RU" sz="2800" dirty="0" smtClean="0"/>
              <a:t> РСФСР.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Администратор\Рабочий стол\Новая папка (2)\оля\Изображение 399.jpg"/>
          <p:cNvPicPr>
            <a:picLocks noChangeAspect="1" noChangeArrowheads="1"/>
          </p:cNvPicPr>
          <p:nvPr/>
        </p:nvPicPr>
        <p:blipFill>
          <a:blip r:embed="rId2" cstate="print"/>
          <a:srcRect l="50000" t="55515" r="446"/>
          <a:stretch>
            <a:fillRect/>
          </a:stretch>
        </p:blipFill>
        <p:spPr bwMode="auto">
          <a:xfrm>
            <a:off x="1785918" y="2643182"/>
            <a:ext cx="5286412" cy="345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143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Коллективизация. Имение адмирала Зеленого </a:t>
            </a:r>
            <a:b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42918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414338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/>
              </a:rPr>
              <a:t>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</a:rPr>
              <a:t>        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C00000"/>
                </a:solidFill>
              </a:rPr>
              <a:t>Рина</a:t>
            </a:r>
            <a:r>
              <a:rPr lang="ru-RU" sz="3200" b="1" dirty="0" smtClean="0">
                <a:solidFill>
                  <a:srgbClr val="C00000"/>
                </a:solidFill>
              </a:rPr>
              <a:t> Васильевна Зеленая </a:t>
            </a:r>
            <a:r>
              <a:rPr lang="ru-RU" sz="3200" dirty="0" smtClean="0">
                <a:solidFill>
                  <a:srgbClr val="C00000"/>
                </a:solidFill>
              </a:rPr>
              <a:t>(1902-1991г.г.), родилась в д. </a:t>
            </a:r>
            <a:r>
              <a:rPr lang="ru-RU" sz="3200" dirty="0" err="1" smtClean="0">
                <a:solidFill>
                  <a:srgbClr val="C00000"/>
                </a:solidFill>
              </a:rPr>
              <a:t>Шеметово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Сережинского</a:t>
            </a:r>
            <a:r>
              <a:rPr lang="ru-RU" sz="3200" dirty="0" smtClean="0">
                <a:solidFill>
                  <a:srgbClr val="C00000"/>
                </a:solidFill>
              </a:rPr>
              <a:t> с/</a:t>
            </a:r>
            <a:r>
              <a:rPr lang="ru-RU" sz="3200" dirty="0" err="1" smtClean="0">
                <a:solidFill>
                  <a:srgbClr val="C00000"/>
                </a:solidFill>
              </a:rPr>
              <a:t>с</a:t>
            </a:r>
            <a:r>
              <a:rPr lang="ru-RU" sz="3200" dirty="0" smtClean="0">
                <a:solidFill>
                  <a:srgbClr val="C00000"/>
                </a:solidFill>
              </a:rPr>
              <a:t> Русская актриса, заслуженная артистка РСФСР. Предки актрисы жили в с. </a:t>
            </a:r>
            <a:r>
              <a:rPr lang="ru-RU" sz="3200" dirty="0" err="1" smtClean="0">
                <a:solidFill>
                  <a:srgbClr val="C00000"/>
                </a:solidFill>
              </a:rPr>
              <a:t>Матенец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06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Бологово…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 descr="C:\Documents and Settings\Администратор\Рабочий стол\gjctk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753100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491880" y="1268760"/>
            <a:ext cx="1800200" cy="9315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1491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IMG_4847.jpg"/>
          <p:cNvPicPr>
            <a:picLocks noChangeAspect="1" noChangeArrowheads="1"/>
          </p:cNvPicPr>
          <p:nvPr/>
        </p:nvPicPr>
        <p:blipFill>
          <a:blip r:embed="rId2" cstate="print"/>
          <a:srcRect l="9306" t="9651" r="5904" b="3486"/>
          <a:stretch>
            <a:fillRect/>
          </a:stretch>
        </p:blipFill>
        <p:spPr bwMode="auto">
          <a:xfrm rot="5400000">
            <a:off x="3540118" y="1889114"/>
            <a:ext cx="5207036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642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Герой Советского Союза.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3929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Назимов Николай Игнатьевич</a:t>
            </a:r>
            <a:r>
              <a:rPr lang="ru-RU" sz="2800" dirty="0" smtClean="0"/>
              <a:t> (1904-1943г.г.), родился в д. Алексеевское, Герой Советского Союза. Именем Назимова названа улица в п. Бологово, на здании библиотеки установлена памятная доска с именем Героя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ИНФ\SAM_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4579906" cy="257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Администратор\Рабочий стол\ИНФ\SAM_0822.JPG"/>
          <p:cNvPicPr>
            <a:picLocks noChangeAspect="1" noChangeArrowheads="1"/>
          </p:cNvPicPr>
          <p:nvPr/>
        </p:nvPicPr>
        <p:blipFill>
          <a:blip r:embed="rId3" cstate="print"/>
          <a:srcRect l="5000" r="13749"/>
          <a:stretch>
            <a:fillRect/>
          </a:stretch>
        </p:blipFill>
        <p:spPr bwMode="auto">
          <a:xfrm>
            <a:off x="4214810" y="285728"/>
            <a:ext cx="4643470" cy="321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38098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Филиппов Василий Филиппович (1910-1990гг.)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357694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ослеп в 5 лет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До 80 лет держал хозяйство,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Сам косил, сажал картофель,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делал всё по дому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Почётный гражданин района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Иванова Валентина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Поликарповна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я\DSCF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4516" y="2331708"/>
            <a:ext cx="4937760" cy="370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Они помнят Великую Отечественную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y_75ddbd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215106" cy="440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Администратор\Рабочий стол\боль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928826" cy="144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Администратор\Рабочий стол\школ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85860"/>
            <a:ext cx="155291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Администратор\Рабочий стол\детский с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16"/>
            <a:ext cx="1661873" cy="121444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поч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046080"/>
            <a:ext cx="1714512" cy="10973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агазин.jpg"/>
          <p:cNvPicPr>
            <a:picLocks noChangeAspect="1" noChangeArrowheads="1"/>
          </p:cNvPicPr>
          <p:nvPr/>
        </p:nvPicPr>
        <p:blipFill>
          <a:blip r:embed="rId6" cstate="print"/>
          <a:srcRect l="19868" t="19868" r="4387" b="23841"/>
          <a:stretch>
            <a:fillRect/>
          </a:stretch>
        </p:blipFill>
        <p:spPr bwMode="auto">
          <a:xfrm>
            <a:off x="2285984" y="3714752"/>
            <a:ext cx="1699804" cy="94743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ивуш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429132"/>
            <a:ext cx="1528793" cy="1146595"/>
          </a:xfrm>
          <a:prstGeom prst="rect">
            <a:avLst/>
          </a:prstGeom>
          <a:noFill/>
        </p:spPr>
      </p:pic>
      <p:pic>
        <p:nvPicPr>
          <p:cNvPr id="9" name="Picture 1" descr="C:\Documents and Settings\Администратор\Рабочий стол\клуу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5429264"/>
            <a:ext cx="1590666" cy="1193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00562" y="214290"/>
            <a:ext cx="2423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ольница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214422"/>
            <a:ext cx="20717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Ш</a:t>
            </a:r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кола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143116"/>
            <a:ext cx="29338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Детский сад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2928934"/>
            <a:ext cx="1857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очта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714752"/>
            <a:ext cx="242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Магазины </a:t>
            </a:r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райпо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5857892"/>
            <a:ext cx="33420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Дом культуры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2" descr="J:\назимова\z_0ed852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286388"/>
            <a:ext cx="1706880" cy="12801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43504" y="5000636"/>
            <a:ext cx="1872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w_784b90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3786190"/>
            <a:ext cx="1643074" cy="1219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43504" y="3714752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Пекарня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448" r="3016" b="20689"/>
          <a:stretch>
            <a:fillRect/>
          </a:stretch>
        </p:blipFill>
        <p:spPr bwMode="auto">
          <a:xfrm>
            <a:off x="1857356" y="2214554"/>
            <a:ext cx="535785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Старое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кирпичное здание церкви(1757г)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178595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Церковь Вознесения Господня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Вторая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половина 18 века ориентировочно 1770-1780 годы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Разрушена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30-е годы 20 века местным населением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y_1e6bf1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8046720" cy="175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Documents and Settings\Администратор\Рабочий стол\x_8778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4071966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Храм Пророка Илии. Основанный в 1996г. 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 descr="D:\природа\P101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3482035" cy="296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0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3786214" cy="283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SC00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29156" cy="331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38576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Настоятель Храма Пророка Илии Протоиерей Геннадий. 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1" y="928670"/>
            <a:ext cx="81439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Приходская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Бологовская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школа(1907г.)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3" name="Picture 1" descr="C:\Documents and Settings\1\Рабочий стол\P102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643338" cy="421484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14810" y="5143512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Ученики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Бологовской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ЦПШ</a:t>
            </a:r>
            <a:r>
              <a:rPr lang="ru-RU" sz="3600" dirty="0" smtClean="0">
                <a:latin typeface="Arial" pitchFamily="34" charset="0"/>
              </a:rPr>
              <a:t> 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1908 год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1\Рабочий стол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1657350" cy="232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IMG_4818.JPG"/>
          <p:cNvPicPr>
            <a:picLocks noChangeAspect="1" noChangeArrowheads="1"/>
          </p:cNvPicPr>
          <p:nvPr/>
        </p:nvPicPr>
        <p:blipFill>
          <a:blip r:embed="rId2" cstate="print"/>
          <a:srcRect t="12446" r="3162" b="434"/>
          <a:stretch>
            <a:fillRect/>
          </a:stretch>
        </p:blipFill>
        <p:spPr bwMode="auto">
          <a:xfrm>
            <a:off x="1142976" y="1643050"/>
            <a:ext cx="607223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Схематический план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ела 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логово 1907 -1918гг.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6327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ettenschweiler" pitchFamily="34" charset="0"/>
              </a:rPr>
              <a:t>Учащиеся выпускного 3 класса. 1912г.Слева- Покровский С.Е., справа- Покровская Н.В., в центре- генерал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aettenschweiler" pitchFamily="34" charset="0"/>
              </a:rPr>
              <a:t>Болтин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aettenschweiler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9154" name="Picture 2" descr="C:\Documents and Settings\1\Рабочий стол\P102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135014" cy="460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   На крыльце школы в день экзаменов.1913г.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2050" name="Picture 2" descr="C:\Documents and Settings\1\Рабочий стол\P102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135014" cy="460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04088"/>
            <a:ext cx="614366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 Ученики школы. 1927г.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50178" name="Picture 2" descr="C:\Documents and Settings\1\Рабочий стол\P1020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2230" cy="435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старое здание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214842" cy="273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Новое типовое школьное здание семилетка, а затем десятилетка. (1930-1978гг.)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 descr="Изображение 005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grayscl/>
          </a:blip>
          <a:srcRect l="12514" t="48117" r="25029" b="5412"/>
          <a:stretch>
            <a:fillRect/>
          </a:stretch>
        </p:blipFill>
        <p:spPr bwMode="auto">
          <a:xfrm>
            <a:off x="214282" y="2857496"/>
            <a:ext cx="4259243" cy="272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5657671"/>
            <a:ext cx="42148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№1 построено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 30 году.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5643578"/>
            <a:ext cx="40719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№2 построено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 36году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1930 год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1\Рабочий стол\y_ea84b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188647" cy="366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1523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Учителя и техслужащие.1950г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1\Рабочий стол\P102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969203" cy="447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Администратор\Рабочий стол\школ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019690" cy="309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Новое типовое двухэтажное здание построенное в 1978г.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2222\Рабочий стол\1 сент\755108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10572824" cy="7453840"/>
          </a:xfrm>
          <a:prstGeom prst="rect">
            <a:avLst/>
          </a:prstGeom>
          <a:noFill/>
        </p:spPr>
      </p:pic>
      <p:pic>
        <p:nvPicPr>
          <p:cNvPr id="8195" name="Picture 3" descr="D: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 l="26925"/>
          <a:stretch>
            <a:fillRect/>
          </a:stretch>
        </p:blipFill>
        <p:spPr bwMode="auto">
          <a:xfrm>
            <a:off x="-285784" y="642918"/>
            <a:ext cx="1643074" cy="1857412"/>
          </a:xfrm>
          <a:prstGeom prst="rect">
            <a:avLst/>
          </a:prstGeom>
          <a:noFill/>
        </p:spPr>
      </p:pic>
      <p:pic>
        <p:nvPicPr>
          <p:cNvPr id="8196" name="Picture 4" descr="D:\Новая папка\12 141.jpg"/>
          <p:cNvPicPr>
            <a:picLocks noChangeAspect="1" noChangeArrowheads="1"/>
          </p:cNvPicPr>
          <p:nvPr/>
        </p:nvPicPr>
        <p:blipFill>
          <a:blip r:embed="rId4" cstate="print"/>
          <a:srcRect l="9563" r="17122"/>
          <a:stretch>
            <a:fillRect/>
          </a:stretch>
        </p:blipFill>
        <p:spPr bwMode="auto">
          <a:xfrm>
            <a:off x="0" y="2857496"/>
            <a:ext cx="1643074" cy="1852610"/>
          </a:xfrm>
          <a:prstGeom prst="rect">
            <a:avLst/>
          </a:prstGeom>
          <a:noFill/>
        </p:spPr>
      </p:pic>
      <p:pic>
        <p:nvPicPr>
          <p:cNvPr id="8197" name="Picture 5" descr="D:\Новая папка\12 142.jpg"/>
          <p:cNvPicPr>
            <a:picLocks noChangeAspect="1" noChangeArrowheads="1"/>
          </p:cNvPicPr>
          <p:nvPr/>
        </p:nvPicPr>
        <p:blipFill>
          <a:blip r:embed="rId5" cstate="print"/>
          <a:srcRect l="17645" t="13793" r="14707"/>
          <a:stretch>
            <a:fillRect/>
          </a:stretch>
        </p:blipFill>
        <p:spPr bwMode="auto">
          <a:xfrm>
            <a:off x="0" y="5072050"/>
            <a:ext cx="1643074" cy="1785950"/>
          </a:xfrm>
          <a:prstGeom prst="rect">
            <a:avLst/>
          </a:prstGeom>
          <a:noFill/>
        </p:spPr>
      </p:pic>
      <p:pic>
        <p:nvPicPr>
          <p:cNvPr id="8198" name="Picture 6" descr="D:\Новая папка\12 144.jpg"/>
          <p:cNvPicPr>
            <a:picLocks noChangeAspect="1" noChangeArrowheads="1"/>
          </p:cNvPicPr>
          <p:nvPr/>
        </p:nvPicPr>
        <p:blipFill>
          <a:blip r:embed="rId6" cstate="print"/>
          <a:srcRect l="12121" t="12070" r="12121"/>
          <a:stretch>
            <a:fillRect/>
          </a:stretch>
        </p:blipFill>
        <p:spPr bwMode="auto">
          <a:xfrm>
            <a:off x="2071670" y="5036355"/>
            <a:ext cx="1785950" cy="1821645"/>
          </a:xfrm>
          <a:prstGeom prst="rect">
            <a:avLst/>
          </a:prstGeom>
          <a:noFill/>
        </p:spPr>
      </p:pic>
      <p:pic>
        <p:nvPicPr>
          <p:cNvPr id="8199" name="Picture 7" descr="D:\Новая папка\12 145.jpg"/>
          <p:cNvPicPr>
            <a:picLocks noChangeAspect="1" noChangeArrowheads="1"/>
          </p:cNvPicPr>
          <p:nvPr/>
        </p:nvPicPr>
        <p:blipFill>
          <a:blip r:embed="rId7" cstate="print"/>
          <a:srcRect l="15151" t="15518" r="9091"/>
          <a:stretch>
            <a:fillRect/>
          </a:stretch>
        </p:blipFill>
        <p:spPr bwMode="auto">
          <a:xfrm>
            <a:off x="4071934" y="5000637"/>
            <a:ext cx="1785950" cy="1857364"/>
          </a:xfrm>
          <a:prstGeom prst="rect">
            <a:avLst/>
          </a:prstGeom>
          <a:noFill/>
        </p:spPr>
      </p:pic>
      <p:pic>
        <p:nvPicPr>
          <p:cNvPr id="8200" name="Picture 8" descr="D:\Новая папка\12 146.jpg"/>
          <p:cNvPicPr>
            <a:picLocks noChangeAspect="1" noChangeArrowheads="1"/>
          </p:cNvPicPr>
          <p:nvPr/>
        </p:nvPicPr>
        <p:blipFill>
          <a:blip r:embed="rId8" cstate="print"/>
          <a:srcRect l="9677" t="7912" r="6452" b="7909"/>
          <a:stretch>
            <a:fillRect/>
          </a:stretch>
        </p:blipFill>
        <p:spPr bwMode="auto">
          <a:xfrm>
            <a:off x="6000760" y="5000636"/>
            <a:ext cx="1857388" cy="1857364"/>
          </a:xfrm>
          <a:prstGeom prst="rect">
            <a:avLst/>
          </a:prstGeom>
          <a:noFill/>
        </p:spPr>
      </p:pic>
      <p:pic>
        <p:nvPicPr>
          <p:cNvPr id="8201" name="Picture 9" descr="D:\Новая папка\12 1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85728"/>
            <a:ext cx="2000264" cy="1896475"/>
          </a:xfrm>
          <a:prstGeom prst="rect">
            <a:avLst/>
          </a:prstGeom>
          <a:noFill/>
        </p:spPr>
      </p:pic>
      <p:pic>
        <p:nvPicPr>
          <p:cNvPr id="8202" name="Picture 10" descr="D:\Новая папка\12 148.jpg"/>
          <p:cNvPicPr>
            <a:picLocks noChangeAspect="1" noChangeArrowheads="1"/>
          </p:cNvPicPr>
          <p:nvPr/>
        </p:nvPicPr>
        <p:blipFill>
          <a:blip r:embed="rId10" cstate="print"/>
          <a:srcRect l="7372" r="7854"/>
          <a:stretch>
            <a:fillRect/>
          </a:stretch>
        </p:blipFill>
        <p:spPr bwMode="auto">
          <a:xfrm>
            <a:off x="1643042" y="357166"/>
            <a:ext cx="1643074" cy="1857388"/>
          </a:xfrm>
          <a:prstGeom prst="rect">
            <a:avLst/>
          </a:prstGeom>
          <a:noFill/>
        </p:spPr>
      </p:pic>
      <p:pic>
        <p:nvPicPr>
          <p:cNvPr id="8203" name="Picture 11" descr="D:\Новая папка\12 149.jpg"/>
          <p:cNvPicPr>
            <a:picLocks noChangeAspect="1" noChangeArrowheads="1"/>
          </p:cNvPicPr>
          <p:nvPr/>
        </p:nvPicPr>
        <p:blipFill>
          <a:blip r:embed="rId11" cstate="print"/>
          <a:srcRect l="13333" t="10690" r="19999"/>
          <a:stretch>
            <a:fillRect/>
          </a:stretch>
        </p:blipFill>
        <p:spPr bwMode="auto">
          <a:xfrm>
            <a:off x="8001024" y="4929199"/>
            <a:ext cx="1571636" cy="1928802"/>
          </a:xfrm>
          <a:prstGeom prst="rect">
            <a:avLst/>
          </a:prstGeom>
          <a:noFill/>
        </p:spPr>
      </p:pic>
      <p:pic>
        <p:nvPicPr>
          <p:cNvPr id="8204" name="Picture 12" descr="D:\Новая папка\12 158.jpg"/>
          <p:cNvPicPr>
            <a:picLocks noChangeAspect="1" noChangeArrowheads="1"/>
          </p:cNvPicPr>
          <p:nvPr/>
        </p:nvPicPr>
        <p:blipFill>
          <a:blip r:embed="rId12" cstate="print"/>
          <a:srcRect l="13793" t="8000" r="10345"/>
          <a:stretch>
            <a:fillRect/>
          </a:stretch>
        </p:blipFill>
        <p:spPr bwMode="auto">
          <a:xfrm>
            <a:off x="7929586" y="3071810"/>
            <a:ext cx="1571636" cy="16430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3372" y="3214686"/>
            <a:ext cx="306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928802"/>
            <a:ext cx="643939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   </a:t>
            </a:r>
            <a:r>
              <a:rPr lang="ru-RU" sz="9600" b="1" dirty="0" smtClean="0">
                <a:solidFill>
                  <a:schemeClr val="bg1"/>
                </a:solidFill>
              </a:rPr>
              <a:t>НАШИ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</a:rPr>
              <a:t>УЧИТЕЛЯ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 l="16129" r="19355" b="26316"/>
          <a:stretch>
            <a:fillRect/>
          </a:stretch>
        </p:blipFill>
        <p:spPr bwMode="auto">
          <a:xfrm>
            <a:off x="7715240" y="500042"/>
            <a:ext cx="17145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2222\Рабочий стол\DSC00215.JPG"/>
          <p:cNvPicPr>
            <a:picLocks noChangeAspect="1" noChangeArrowheads="1"/>
          </p:cNvPicPr>
          <p:nvPr/>
        </p:nvPicPr>
        <p:blipFill>
          <a:blip r:embed="rId14" cstate="print"/>
          <a:srcRect l="18750" t="26369" r="12501" b="12502"/>
          <a:stretch>
            <a:fillRect/>
          </a:stretch>
        </p:blipFill>
        <p:spPr bwMode="auto">
          <a:xfrm rot="5400000">
            <a:off x="5819187" y="538739"/>
            <a:ext cx="1791906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Tm="5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25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25" decel="100000"/>
                                        <p:tgtEl>
                                          <p:spTgt spid="8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25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25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25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25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2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2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925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925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92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92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925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925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925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925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925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925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925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925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925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925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925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925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4929222"/>
          </a:xfrm>
        </p:spPr>
        <p:txBody>
          <a:bodyPr>
            <a:normAutofit/>
          </a:bodyPr>
          <a:lstStyle/>
          <a:p>
            <a:r>
              <a:rPr lang="uz-Cyrl-U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Выпускники школы нашли своё место в жизни: стали врачами, учителями, работниками сельского хозяйства, леса, военными, продавцами, бизнесменами и т. д..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Многие добились учёных степеней и званий: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Озимов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Михаил Васильевич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контрадмирал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флота;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Аверьянов Иван Степанович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доктор химических наук;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Шипов Виктор Васильевич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капитан первого ранга, кандидат военных наук;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Соболевский Василий Иванович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кандидат медицинских наук;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Лукин Виктор Васильевич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кандидат технических наук;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Селиванов Геннадий Александрович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кандидат педагогических наук;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Домбровская  Вероника Евгеньевна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кандидат математических наук.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озе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844" cy="689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302359"/>
            <a:ext cx="5810141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Я ни за что не променяю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Мой край озер, живых цветов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На омут городских окраин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С леском подстриженных кустов,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Где фонари луну сменили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В пыли не слышно летних гроз,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А Орион давно затмили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Хиты простых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попсовых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«звезд»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Мой милый край в цвету полей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Тебя я открываю вновь.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Здесь небо глубже а вода светлей.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Ты родина моя, моя любовь!!!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Новая папка (2)\оля\Изображение 401.jpg"/>
          <p:cNvPicPr>
            <a:picLocks noChangeAspect="1" noChangeArrowheads="1"/>
          </p:cNvPicPr>
          <p:nvPr/>
        </p:nvPicPr>
        <p:blipFill>
          <a:blip r:embed="rId2" cstate="print"/>
          <a:srcRect l="49330" t="55879" r="446"/>
          <a:stretch>
            <a:fillRect/>
          </a:stretch>
        </p:blipFill>
        <p:spPr bwMode="auto">
          <a:xfrm>
            <a:off x="214282" y="4000504"/>
            <a:ext cx="3839420" cy="245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Администратор\Рабочий стол\Новая папка (2)\оля\Изображение 402.jpg"/>
          <p:cNvPicPr>
            <a:picLocks noChangeAspect="1" noChangeArrowheads="1"/>
          </p:cNvPicPr>
          <p:nvPr/>
        </p:nvPicPr>
        <p:blipFill>
          <a:blip r:embed="rId3" cstate="print"/>
          <a:srcRect l="49330" t="55922" r="446"/>
          <a:stretch>
            <a:fillRect/>
          </a:stretch>
        </p:blipFill>
        <p:spPr bwMode="auto">
          <a:xfrm>
            <a:off x="4857752" y="785794"/>
            <a:ext cx="3714776" cy="237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857232"/>
            <a:ext cx="407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Дороги в деревню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Паново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Паршино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8582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Здание библиотеки расположено в доме помещика Елагина.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J:\назимова\x_00f75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48577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Documents and Settings\Администратор\Рабочий стол\пам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027170" cy="323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Мраморный памятник Голенищеву-Кутузову.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C:\Documents and Settings\1\Рабочий стол\P102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124" r="10797" b="3784"/>
          <a:stretch>
            <a:fillRect/>
          </a:stretch>
        </p:blipFill>
        <p:spPr bwMode="auto">
          <a:xfrm rot="5400000">
            <a:off x="1928793" y="2214555"/>
            <a:ext cx="4214843" cy="36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560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Речка – Сережа.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Documents and Settings\Администратор\Рабочий стол\больниц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496"/>
            <a:ext cx="5214974" cy="368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Старое двухэтажное здание больницы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зображение 0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grayscl/>
          </a:blip>
          <a:srcRect l="3020" r="573" b="15317"/>
          <a:stretch>
            <a:fillRect/>
          </a:stretch>
        </p:blipFill>
        <p:spPr bwMode="auto">
          <a:xfrm>
            <a:off x="1857356" y="2643182"/>
            <a:ext cx="471490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Сер</a:t>
            </a:r>
            <a:r>
              <a:rPr lang="ru-RU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ё</a:t>
            </a:r>
            <a:r>
              <a:rPr lang="ru-RU" sz="48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жинское</a:t>
            </a:r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лесничество создано в 1936г.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420</Words>
  <Application>Microsoft Office PowerPoint</Application>
  <PresentationFormat>Экран (4:3)</PresentationFormat>
  <Paragraphs>77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Летопись родного края…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Почётный гражданин района        Иванова Валентина Поликарповна</vt:lpstr>
      <vt:lpstr> Они помнят Великую Отечественную</vt:lpstr>
      <vt:lpstr>Слайд 24</vt:lpstr>
      <vt:lpstr>Слайд 25</vt:lpstr>
      <vt:lpstr>Церковь Вознесения Господня. Вторая половина 18 века ориентировочно 1770-1780 годы. Разрушена в 30-е годы 20 века местным населением. </vt:lpstr>
      <vt:lpstr>Слайд 27</vt:lpstr>
      <vt:lpstr>Слайд 28</vt:lpstr>
      <vt:lpstr>Слайд 29</vt:lpstr>
      <vt:lpstr>Учащиеся выпускного 3 класса. 1912г.Слева- Покровский С.Е., справа- Покровская Н.В., в центре- генерал Болтин.</vt:lpstr>
      <vt:lpstr>   На крыльце школы в день экзаменов.1913г.</vt:lpstr>
      <vt:lpstr> Ученики школы. 1927г.</vt:lpstr>
      <vt:lpstr>Слайд 33</vt:lpstr>
      <vt:lpstr>         Школа1930 год</vt:lpstr>
      <vt:lpstr>Учителя и техслужащие.1950г.</vt:lpstr>
      <vt:lpstr>Слайд 36</vt:lpstr>
      <vt:lpstr>Слайд 37</vt:lpstr>
      <vt:lpstr>Выпускники школы нашли своё место в жизни: стали врачами, учителями, работниками сельского хозяйства, леса, военными, продавцами, бизнесменами и т. д..  Многие добились учёных степеней и званий:  Озимов Михаил Васильевич – контрадмирал флота;  Аверьянов Иван Степанович – доктор химических наук;  Шипов Виктор Васильевич – капитан первого ранга, кандидат военных наук;  Соболевский Василий Иванович – кандидат медицинских наук;             Лукин Виктор Васильевич – кандидат технических наук;  Селиванов Геннадий Александрович – кандидат педагогических наук;  Домбровская  Вероника Евгеньевна – кандидат математических наук. 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родного края…</dc:title>
  <cp:lastModifiedBy>1</cp:lastModifiedBy>
  <cp:revision>77</cp:revision>
  <dcterms:created xsi:type="dcterms:W3CDTF">2011-04-18T09:06:10Z</dcterms:created>
  <dcterms:modified xsi:type="dcterms:W3CDTF">2012-04-08T17:04:20Z</dcterms:modified>
</cp:coreProperties>
</file>