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76" r:id="rId2"/>
    <p:sldId id="256" r:id="rId3"/>
    <p:sldId id="259" r:id="rId4"/>
    <p:sldId id="268" r:id="rId5"/>
    <p:sldId id="270" r:id="rId6"/>
    <p:sldId id="292" r:id="rId7"/>
    <p:sldId id="267" r:id="rId8"/>
    <p:sldId id="265" r:id="rId9"/>
    <p:sldId id="263" r:id="rId10"/>
    <p:sldId id="271" r:id="rId11"/>
    <p:sldId id="273" r:id="rId12"/>
    <p:sldId id="272" r:id="rId13"/>
    <p:sldId id="274" r:id="rId14"/>
    <p:sldId id="257" r:id="rId15"/>
    <p:sldId id="258" r:id="rId16"/>
    <p:sldId id="260" r:id="rId17"/>
    <p:sldId id="277" r:id="rId18"/>
    <p:sldId id="278" r:id="rId19"/>
    <p:sldId id="279" r:id="rId20"/>
    <p:sldId id="280" r:id="rId21"/>
    <p:sldId id="282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3" r:id="rId31"/>
    <p:sldId id="294" r:id="rId32"/>
    <p:sldId id="295" r:id="rId33"/>
    <p:sldId id="281" r:id="rId34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54" y="-9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660FAA-70CC-4770-9D33-F1A3C3D0CB0F}" type="datetimeFigureOut">
              <a:rPr lang="ru-RU" smtClean="0"/>
              <a:t>20.01.2014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A0EE0C-015B-4B94-8203-CBA179F600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268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0EE0C-015B-4B94-8203-CBA179F600B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2354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0EE0C-015B-4B94-8203-CBA179F600B4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4057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0EE0C-015B-4B94-8203-CBA179F600B4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4057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0EE0C-015B-4B94-8203-CBA179F600B4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4057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0EE0C-015B-4B94-8203-CBA179F600B4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4057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0EE0C-015B-4B94-8203-CBA179F600B4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4057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0EE0C-015B-4B94-8203-CBA179F600B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235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0EE0C-015B-4B94-8203-CBA179F600B4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4057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0EE0C-015B-4B94-8203-CBA179F600B4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4057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0EE0C-015B-4B94-8203-CBA179F600B4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4057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0EE0C-015B-4B94-8203-CBA179F600B4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4057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0EE0C-015B-4B94-8203-CBA179F600B4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4057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0EE0C-015B-4B94-8203-CBA179F600B4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4057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0EE0C-015B-4B94-8203-CBA179F600B4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405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718A-338D-422C-B877-1D40DF01CB5B}" type="datetimeFigureOut">
              <a:rPr lang="ru-RU" smtClean="0"/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53DF3-0EA0-4251-A509-F9F0404CF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328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718A-338D-422C-B877-1D40DF01CB5B}" type="datetimeFigureOut">
              <a:rPr lang="ru-RU" smtClean="0"/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53DF3-0EA0-4251-A509-F9F0404CF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886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718A-338D-422C-B877-1D40DF01CB5B}" type="datetimeFigureOut">
              <a:rPr lang="ru-RU" smtClean="0"/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53DF3-0EA0-4251-A509-F9F0404CF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428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718A-338D-422C-B877-1D40DF01CB5B}" type="datetimeFigureOut">
              <a:rPr lang="ru-RU" smtClean="0"/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53DF3-0EA0-4251-A509-F9F0404CF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806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718A-338D-422C-B877-1D40DF01CB5B}" type="datetimeFigureOut">
              <a:rPr lang="ru-RU" smtClean="0"/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53DF3-0EA0-4251-A509-F9F0404CF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777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718A-338D-422C-B877-1D40DF01CB5B}" type="datetimeFigureOut">
              <a:rPr lang="ru-RU" smtClean="0"/>
              <a:t>20.01.2014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53DF3-0EA0-4251-A509-F9F0404CF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413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718A-338D-422C-B877-1D40DF01CB5B}" type="datetimeFigureOut">
              <a:rPr lang="ru-RU" smtClean="0"/>
              <a:t>20.01.2014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53DF3-0EA0-4251-A509-F9F0404CF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091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718A-338D-422C-B877-1D40DF01CB5B}" type="datetimeFigureOut">
              <a:rPr lang="ru-RU" smtClean="0"/>
              <a:t>20.01.2014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53DF3-0EA0-4251-A509-F9F0404CF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156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718A-338D-422C-B877-1D40DF01CB5B}" type="datetimeFigureOut">
              <a:rPr lang="ru-RU" smtClean="0"/>
              <a:t>20.01.2014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53DF3-0EA0-4251-A509-F9F0404CF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893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718A-338D-422C-B877-1D40DF01CB5B}" type="datetimeFigureOut">
              <a:rPr lang="ru-RU" smtClean="0"/>
              <a:t>20.01.2014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53DF3-0EA0-4251-A509-F9F0404CF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149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718A-338D-422C-B877-1D40DF01CB5B}" type="datetimeFigureOut">
              <a:rPr lang="ru-RU" smtClean="0"/>
              <a:t>20.01.2014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53DF3-0EA0-4251-A509-F9F0404CF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24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92718A-338D-422C-B877-1D40DF01CB5B}" type="datetimeFigureOut">
              <a:rPr lang="ru-RU" smtClean="0"/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C53DF3-0EA0-4251-A509-F9F0404CF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175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microsoft.com/office/2007/relationships/hdphoto" Target="../media/hdphoto3.wdp"/><Relationship Id="rId4" Type="http://schemas.openxmlformats.org/officeDocument/2006/relationships/image" Target="../media/image4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173329" y="18863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463 Боевым награждается орденом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48200" y="31794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725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34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173329" y="18863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5377" y="550282"/>
            <a:ext cx="8712968" cy="576064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928788" y="2636912"/>
            <a:ext cx="806614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919927" y="980728"/>
            <a:ext cx="7849497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itchFamily="18" charset="0"/>
              </a:rPr>
              <a:t>Посвящается </a:t>
            </a:r>
            <a:r>
              <a:rPr lang="ru-RU" sz="4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itchFamily="18" charset="0"/>
              </a:rPr>
              <a:t>у</a:t>
            </a:r>
            <a:r>
              <a:rPr lang="ru-RU" sz="4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itchFamily="18" charset="0"/>
              </a:rPr>
              <a:t>частникам</a:t>
            </a:r>
          </a:p>
          <a:p>
            <a:pPr algn="ctr"/>
            <a:r>
              <a:rPr lang="ru-RU" sz="4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itchFamily="18" charset="0"/>
              </a:rPr>
              <a:t>Афганской войны:</a:t>
            </a:r>
            <a:endParaRPr lang="ru-RU" sz="4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ambria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32813" y="3257039"/>
            <a:ext cx="8258095" cy="7386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itchFamily="18" charset="0"/>
              </a:rPr>
              <a:t>Горбань Леониду Николаевичу</a:t>
            </a:r>
            <a:endParaRPr lang="ru-RU" sz="42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36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173329" y="18863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5377" y="550282"/>
            <a:ext cx="8712968" cy="576064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928788" y="2636912"/>
            <a:ext cx="806614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919927" y="980728"/>
            <a:ext cx="7849497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itchFamily="18" charset="0"/>
              </a:rPr>
              <a:t>Посвящается </a:t>
            </a:r>
            <a:r>
              <a:rPr lang="ru-RU" sz="4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itchFamily="18" charset="0"/>
              </a:rPr>
              <a:t>у</a:t>
            </a:r>
            <a:r>
              <a:rPr lang="ru-RU" sz="4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itchFamily="18" charset="0"/>
              </a:rPr>
              <a:t>частникам</a:t>
            </a:r>
          </a:p>
          <a:p>
            <a:pPr algn="ctr"/>
            <a:r>
              <a:rPr lang="ru-RU" sz="4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itchFamily="18" charset="0"/>
              </a:rPr>
              <a:t>Афганской войны:</a:t>
            </a:r>
            <a:endParaRPr lang="ru-RU" sz="4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ambria" pitchFamily="18" charset="0"/>
            </a:endParaRPr>
          </a:p>
        </p:txBody>
      </p:sp>
      <p:pic>
        <p:nvPicPr>
          <p:cNvPr id="5122" name="Picture 2" descr="C:\Users\Suchilkina\Documents\Оля\АФГАНЦЫ\Изображение 02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183275" y="2852936"/>
            <a:ext cx="3322800" cy="32970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2040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1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173329" y="18863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5377" y="550282"/>
            <a:ext cx="8712968" cy="576064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928788" y="2636912"/>
            <a:ext cx="806614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919927" y="980728"/>
            <a:ext cx="7849497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itchFamily="18" charset="0"/>
              </a:rPr>
              <a:t>Посвящается </a:t>
            </a:r>
            <a:r>
              <a:rPr lang="ru-RU" sz="4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itchFamily="18" charset="0"/>
              </a:rPr>
              <a:t>у</a:t>
            </a:r>
            <a:r>
              <a:rPr lang="ru-RU" sz="4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itchFamily="18" charset="0"/>
              </a:rPr>
              <a:t>частникам</a:t>
            </a:r>
          </a:p>
          <a:p>
            <a:pPr algn="ctr"/>
            <a:r>
              <a:rPr lang="ru-RU" sz="4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itchFamily="18" charset="0"/>
              </a:rPr>
              <a:t>Афганской войны:</a:t>
            </a:r>
            <a:endParaRPr lang="ru-RU" sz="4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ambria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599754" y="3257039"/>
            <a:ext cx="6724213" cy="7386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itchFamily="18" charset="0"/>
              </a:rPr>
              <a:t>Петрову Виктору Ильичу</a:t>
            </a:r>
          </a:p>
        </p:txBody>
      </p:sp>
    </p:spTree>
    <p:extLst>
      <p:ext uri="{BB962C8B-B14F-4D97-AF65-F5344CB8AC3E}">
        <p14:creationId xmlns:p14="http://schemas.microsoft.com/office/powerpoint/2010/main" val="3162273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173329" y="18863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5377" y="550282"/>
            <a:ext cx="8712968" cy="576064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928788" y="2636912"/>
            <a:ext cx="806614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919927" y="980728"/>
            <a:ext cx="7849497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itchFamily="18" charset="0"/>
              </a:rPr>
              <a:t>Посвящается </a:t>
            </a:r>
            <a:r>
              <a:rPr lang="ru-RU" sz="4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itchFamily="18" charset="0"/>
              </a:rPr>
              <a:t>у</a:t>
            </a:r>
            <a:r>
              <a:rPr lang="ru-RU" sz="4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itchFamily="18" charset="0"/>
              </a:rPr>
              <a:t>частникам</a:t>
            </a:r>
          </a:p>
          <a:p>
            <a:pPr algn="ctr"/>
            <a:r>
              <a:rPr lang="ru-RU" sz="4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itchFamily="18" charset="0"/>
              </a:rPr>
              <a:t>Афганской войны:</a:t>
            </a:r>
            <a:endParaRPr lang="ru-RU" sz="4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ambria" pitchFamily="18" charset="0"/>
            </a:endParaRPr>
          </a:p>
        </p:txBody>
      </p:sp>
      <p:pic>
        <p:nvPicPr>
          <p:cNvPr id="6146" name="Picture 2" descr="C:\Users\Suchilkina\Documents\Оля\АФГАНЦЫ\Изображение 10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183275" y="2852935"/>
            <a:ext cx="3322800" cy="32928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920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1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4" presetClass="exit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173329" y="18863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05377" y="550282"/>
            <a:ext cx="8712968" cy="576064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pic>
        <p:nvPicPr>
          <p:cNvPr id="2053" name="Picture 5" descr="C:\Users\Suchilkina\Documents\Оля\236436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188" y="3169384"/>
            <a:ext cx="3291974" cy="315340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155261" y="2132856"/>
            <a:ext cx="5079928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300" b="1" i="1" dirty="0" smtClean="0">
                <a:latin typeface="Cambria" pitchFamily="18" charset="0"/>
              </a:rPr>
              <a:t>Причина:</a:t>
            </a:r>
          </a:p>
          <a:p>
            <a:pPr algn="ctr">
              <a:spcAft>
                <a:spcPts val="600"/>
              </a:spcAft>
            </a:pPr>
            <a:r>
              <a:rPr lang="ru-RU" sz="2300" i="1" dirty="0" smtClean="0">
                <a:latin typeface="Cambria" pitchFamily="18" charset="0"/>
              </a:rPr>
              <a:t>Стремление </a:t>
            </a:r>
            <a:r>
              <a:rPr lang="ru-RU" sz="2300" i="1" dirty="0">
                <a:latin typeface="Cambria" pitchFamily="18" charset="0"/>
              </a:rPr>
              <a:t>СССР поддержать Народно-демократическую партию </a:t>
            </a:r>
            <a:r>
              <a:rPr lang="ru-RU" sz="2300" i="1" dirty="0" smtClean="0">
                <a:latin typeface="Cambria" pitchFamily="18" charset="0"/>
              </a:rPr>
              <a:t>Афганистана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12745" y="3933056"/>
            <a:ext cx="5079928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300" b="1" i="1" dirty="0" smtClean="0">
                <a:latin typeface="Cambria" pitchFamily="18" charset="0"/>
              </a:rPr>
              <a:t>Итог:</a:t>
            </a:r>
          </a:p>
          <a:p>
            <a:pPr algn="ctr">
              <a:spcAft>
                <a:spcPts val="600"/>
              </a:spcAft>
            </a:pPr>
            <a:r>
              <a:rPr lang="ru-RU" sz="2300" i="1" dirty="0">
                <a:latin typeface="Cambria" pitchFamily="18" charset="0"/>
              </a:rPr>
              <a:t>	Женевские соглашения (1988)</a:t>
            </a:r>
          </a:p>
          <a:p>
            <a:pPr algn="ctr">
              <a:spcAft>
                <a:spcPts val="600"/>
              </a:spcAft>
            </a:pPr>
            <a:r>
              <a:rPr lang="ru-RU" sz="2300" i="1" dirty="0" smtClean="0">
                <a:latin typeface="Cambria" pitchFamily="18" charset="0"/>
              </a:rPr>
              <a:t>Политическое </a:t>
            </a:r>
            <a:r>
              <a:rPr lang="ru-RU" sz="2300" i="1" dirty="0">
                <a:latin typeface="Cambria" pitchFamily="18" charset="0"/>
              </a:rPr>
              <a:t>поражение </a:t>
            </a:r>
            <a:r>
              <a:rPr lang="ru-RU" sz="2300" i="1" dirty="0" smtClean="0">
                <a:latin typeface="Cambria" pitchFamily="18" charset="0"/>
              </a:rPr>
              <a:t>СССР: вывод </a:t>
            </a:r>
            <a:r>
              <a:rPr lang="ru-RU" sz="2300" i="1" dirty="0">
                <a:latin typeface="Cambria" pitchFamily="18" charset="0"/>
              </a:rPr>
              <a:t>советских войск из Афганистана</a:t>
            </a: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42" y="219065"/>
            <a:ext cx="5273675" cy="2536825"/>
          </a:xfrm>
          <a:prstGeom prst="rect">
            <a:avLst/>
          </a:prstGeom>
          <a:noFill/>
          <a:ln>
            <a:noFill/>
          </a:ln>
          <a:effectLst>
            <a:glow rad="63500">
              <a:schemeClr val="bg2">
                <a:lumMod val="50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41848" y="836712"/>
            <a:ext cx="34508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Срока давности нет…</a:t>
            </a:r>
            <a:endParaRPr lang="ru-RU" sz="2400" b="1" i="1" dirty="0">
              <a:solidFill>
                <a:schemeClr val="bg2">
                  <a:lumMod val="25000"/>
                </a:scheme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274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8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0" grpId="1"/>
      <p:bldP spid="4" grpId="0"/>
      <p:bldP spid="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173329" y="18863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05377" y="550282"/>
            <a:ext cx="8712968" cy="576064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pic>
        <p:nvPicPr>
          <p:cNvPr id="10" name="Picture 2" descr="C:\Users\Suchilkina\Documents\Оля\afghanistan.g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4"/>
          <a:stretch/>
        </p:blipFill>
        <p:spPr bwMode="auto">
          <a:xfrm>
            <a:off x="605377" y="548761"/>
            <a:ext cx="8712967" cy="5786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42" y="219065"/>
            <a:ext cx="5273675" cy="2536825"/>
          </a:xfrm>
          <a:prstGeom prst="rect">
            <a:avLst/>
          </a:prstGeom>
          <a:noFill/>
          <a:ln>
            <a:noFill/>
          </a:ln>
          <a:effectLst>
            <a:glow rad="63500">
              <a:schemeClr val="bg2">
                <a:lumMod val="50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3884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173329" y="18863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05377" y="550282"/>
            <a:ext cx="8712968" cy="576064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pic>
        <p:nvPicPr>
          <p:cNvPr id="7170" name="Picture 2" descr="C:\Users\Suchilkina\Downloads\16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62057">
            <a:off x="606463" y="974747"/>
            <a:ext cx="3482975" cy="24225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Suchilkina\Downloads\afgan19_02.jpg"/>
          <p:cNvPicPr>
            <a:picLocks noChangeAspect="1" noChangeArrowheads="1"/>
          </p:cNvPicPr>
          <p:nvPr/>
        </p:nvPicPr>
        <p:blipFill rotWithShape="1"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6" t="3111" r="2477" b="2838"/>
          <a:stretch/>
        </p:blipFill>
        <p:spPr bwMode="auto">
          <a:xfrm>
            <a:off x="3425274" y="2708920"/>
            <a:ext cx="5721106" cy="34125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38471">
            <a:off x="4828528" y="381120"/>
            <a:ext cx="4056894" cy="31283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1833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5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173329" y="18863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05377" y="692696"/>
            <a:ext cx="8712968" cy="576064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2"/>
          <a:stretch/>
        </p:blipFill>
        <p:spPr bwMode="auto">
          <a:xfrm rot="1155220">
            <a:off x="3423525" y="691930"/>
            <a:ext cx="3731467" cy="44586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C:\Users\Suchilkina\Downloads\26.jpg"/>
          <p:cNvPicPr>
            <a:picLocks noChangeAspect="1" noChangeArrowheads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16407">
            <a:off x="518717" y="896425"/>
            <a:ext cx="3484800" cy="25782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Suchilkina\Downloads\41mi5.jpg"/>
          <p:cNvPicPr>
            <a:picLocks noChangeAspect="1" noChangeArrowheads="1"/>
          </p:cNvPicPr>
          <p:nvPr/>
        </p:nvPicPr>
        <p:blipFill rotWithShape="1"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66"/>
          <a:stretch/>
        </p:blipFill>
        <p:spPr bwMode="auto">
          <a:xfrm>
            <a:off x="3541115" y="2636912"/>
            <a:ext cx="5607496" cy="35049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8896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5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173329" y="18863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05377" y="550282"/>
            <a:ext cx="8712968" cy="576064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7" t="9113" r="2594" b="3806"/>
          <a:stretch/>
        </p:blipFill>
        <p:spPr bwMode="auto">
          <a:xfrm rot="20616350">
            <a:off x="569431" y="651070"/>
            <a:ext cx="3075831" cy="25782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9596">
            <a:off x="5081148" y="704374"/>
            <a:ext cx="4286250" cy="306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 descr="afgan_tan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987" y="2636912"/>
            <a:ext cx="5419747" cy="34832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6540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5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173329" y="18863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05377" y="550282"/>
            <a:ext cx="8712968" cy="576064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445" y="883152"/>
            <a:ext cx="7488832" cy="50949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4467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173329" y="18863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5377" y="550282"/>
            <a:ext cx="8712968" cy="576064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000392" y="764704"/>
            <a:ext cx="7922938" cy="178510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"/>
                <a:latin typeface="Cambria" pitchFamily="18" charset="0"/>
              </a:rPr>
              <a:t>Муниципальное общеобразовательное учреждение</a:t>
            </a:r>
          </a:p>
          <a:p>
            <a:pPr algn="ctr"/>
            <a:r>
              <a:rPr lang="ru-RU" sz="2400" b="1" dirty="0" smtClean="0">
                <a:ln w="1905"/>
                <a:latin typeface="Cambria" pitchFamily="18" charset="0"/>
              </a:rPr>
              <a:t>Бологовская средняя общеобразовательная школа</a:t>
            </a:r>
          </a:p>
          <a:p>
            <a:pPr algn="ctr"/>
            <a:endParaRPr lang="ru-RU" sz="1400" dirty="0" smtClean="0">
              <a:ln w="1905"/>
              <a:latin typeface="Cambria" pitchFamily="18" charset="0"/>
            </a:endParaRPr>
          </a:p>
          <a:p>
            <a:pPr algn="ctr"/>
            <a:r>
              <a:rPr lang="ru-RU" sz="2400" dirty="0" smtClean="0">
                <a:ln w="1905"/>
                <a:latin typeface="Cambria" pitchFamily="18" charset="0"/>
              </a:rPr>
              <a:t>Андреапольский район Тверской области</a:t>
            </a:r>
          </a:p>
          <a:p>
            <a:pPr algn="ctr"/>
            <a:r>
              <a:rPr lang="ru-RU" sz="2400" dirty="0" smtClean="0">
                <a:ln w="1905"/>
                <a:latin typeface="Cambria" pitchFamily="18" charset="0"/>
              </a:rPr>
              <a:t>Поселок Бологово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45298" y="2996952"/>
            <a:ext cx="4080091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"/>
                <a:latin typeface="Cambria" pitchFamily="18" charset="0"/>
              </a:rPr>
              <a:t>Руководитель проекта:</a:t>
            </a:r>
          </a:p>
          <a:p>
            <a:pPr algn="ctr"/>
            <a:r>
              <a:rPr lang="ru-RU" sz="2400" dirty="0" smtClean="0">
                <a:ln w="1905"/>
                <a:latin typeface="Cambria" pitchFamily="18" charset="0"/>
              </a:rPr>
              <a:t>Богачёва Ольга Николаевна</a:t>
            </a:r>
          </a:p>
          <a:p>
            <a:pPr algn="ctr"/>
            <a:r>
              <a:rPr lang="ru-RU" sz="2400" i="1" dirty="0">
                <a:ln w="1905"/>
                <a:latin typeface="Cambria" pitchFamily="18" charset="0"/>
              </a:rPr>
              <a:t>у</a:t>
            </a:r>
            <a:r>
              <a:rPr lang="ru-RU" sz="2400" i="1" dirty="0" smtClean="0">
                <a:ln w="1905"/>
                <a:latin typeface="Cambria" pitchFamily="18" charset="0"/>
              </a:rPr>
              <a:t>читель истории</a:t>
            </a:r>
          </a:p>
          <a:p>
            <a:pPr algn="ctr"/>
            <a:endParaRPr lang="ru-RU" sz="2400" dirty="0" smtClean="0">
              <a:ln w="1905"/>
              <a:latin typeface="Cambria" pitchFamily="18" charset="0"/>
            </a:endParaRPr>
          </a:p>
          <a:p>
            <a:pPr algn="ctr"/>
            <a:r>
              <a:rPr lang="ru-RU" sz="2400" b="1" dirty="0" smtClean="0">
                <a:ln w="1905"/>
                <a:latin typeface="Cambria" pitchFamily="18" charset="0"/>
              </a:rPr>
              <a:t>Над проектом </a:t>
            </a:r>
            <a:r>
              <a:rPr lang="ru-RU" sz="2400" b="1" dirty="0" smtClean="0">
                <a:ln w="1905"/>
                <a:latin typeface="Cambria" pitchFamily="18" charset="0"/>
              </a:rPr>
              <a:t>работали:</a:t>
            </a:r>
          </a:p>
          <a:p>
            <a:pPr algn="ctr"/>
            <a:r>
              <a:rPr lang="ru-RU" sz="2400" b="1" dirty="0" smtClean="0">
                <a:ln w="1905"/>
                <a:latin typeface="Cambria" pitchFamily="18" charset="0"/>
              </a:rPr>
              <a:t>Арсентьев Антон</a:t>
            </a:r>
          </a:p>
          <a:p>
            <a:pPr algn="ctr"/>
            <a:r>
              <a:rPr lang="ru-RU" sz="2400" b="1" dirty="0" smtClean="0">
                <a:ln w="1905"/>
                <a:latin typeface="Cambria" pitchFamily="18" charset="0"/>
              </a:rPr>
              <a:t>Шнуров Сергей</a:t>
            </a:r>
            <a:endParaRPr lang="ru-RU" sz="2400" dirty="0" smtClean="0">
              <a:ln w="1905"/>
              <a:latin typeface="Cambria" pitchFamily="18" charset="0"/>
            </a:endParaRPr>
          </a:p>
          <a:p>
            <a:pPr algn="ctr"/>
            <a:r>
              <a:rPr lang="ru-RU" sz="2400" i="1" dirty="0" smtClean="0">
                <a:ln w="1905"/>
                <a:latin typeface="Cambria" pitchFamily="18" charset="0"/>
              </a:rPr>
              <a:t>ученики </a:t>
            </a:r>
            <a:r>
              <a:rPr lang="ru-RU" sz="2400" i="1" dirty="0" smtClean="0">
                <a:ln w="1905"/>
                <a:latin typeface="Cambria" pitchFamily="18" charset="0"/>
              </a:rPr>
              <a:t>6 </a:t>
            </a:r>
            <a:r>
              <a:rPr lang="ru-RU" sz="2400" i="1" dirty="0" smtClean="0">
                <a:ln w="1905"/>
                <a:latin typeface="Cambria" pitchFamily="18" charset="0"/>
              </a:rPr>
              <a:t>класса</a:t>
            </a:r>
            <a:endParaRPr lang="ru-RU" sz="2400" i="1" dirty="0" smtClean="0">
              <a:ln w="1905"/>
              <a:latin typeface="Cambria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858906" y="3048632"/>
            <a:ext cx="3921985" cy="1512168"/>
            <a:chOff x="858906" y="3048632"/>
            <a:chExt cx="3921985" cy="1512168"/>
          </a:xfrm>
        </p:grpSpPr>
        <p:pic>
          <p:nvPicPr>
            <p:cNvPr id="1029" name="Picture 5" descr="C:\Users\Suchilkina\Documents\Оля\25465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0251" y="3281680"/>
              <a:ext cx="3467100" cy="1054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3" name="Прямая соединительная линия 12"/>
            <p:cNvCxnSpPr/>
            <p:nvPr/>
          </p:nvCxnSpPr>
          <p:spPr>
            <a:xfrm>
              <a:off x="858906" y="3048632"/>
              <a:ext cx="3894352" cy="0"/>
            </a:xfrm>
            <a:prstGeom prst="line">
              <a:avLst/>
            </a:prstGeom>
            <a:ln w="28575">
              <a:solidFill>
                <a:schemeClr val="accent3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858906" y="3048632"/>
              <a:ext cx="0" cy="1512168"/>
            </a:xfrm>
            <a:prstGeom prst="line">
              <a:avLst/>
            </a:prstGeom>
            <a:ln w="28575">
              <a:solidFill>
                <a:schemeClr val="accent3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>
              <a:off x="4780891" y="3052646"/>
              <a:ext cx="0" cy="1168442"/>
            </a:xfrm>
            <a:prstGeom prst="line">
              <a:avLst/>
            </a:prstGeom>
            <a:ln w="28575">
              <a:solidFill>
                <a:schemeClr val="accent3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30" name="Picture 6" descr="C:\Users\Suchilkina\Documents\Оля\Рисунок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7" t="14985" r="4998" b="16682"/>
          <a:stretch/>
        </p:blipFill>
        <p:spPr bwMode="auto">
          <a:xfrm>
            <a:off x="776536" y="4560799"/>
            <a:ext cx="4544367" cy="1549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5607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7" grpId="1"/>
      <p:bldP spid="10" grpId="0"/>
      <p:bldP spid="10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173329" y="18863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05377" y="550282"/>
            <a:ext cx="8712968" cy="576064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209" y="680200"/>
            <a:ext cx="7781304" cy="55008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5414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173329" y="18863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05377" y="550282"/>
            <a:ext cx="8712968" cy="576064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860184" y="3212976"/>
            <a:ext cx="820335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300" i="1" dirty="0">
                <a:latin typeface="Cambria" pitchFamily="18" charset="0"/>
              </a:rPr>
              <a:t>Война… В настоящее время это слово мы часто слышим по телевидению, читаем об этом в газетах и </a:t>
            </a:r>
            <a:r>
              <a:rPr lang="ru-RU" sz="2300" i="1" dirty="0" smtClean="0">
                <a:latin typeface="Cambria" pitchFamily="18" charset="0"/>
              </a:rPr>
              <a:t>журналах. Нам </a:t>
            </a:r>
            <a:r>
              <a:rPr lang="ru-RU" sz="2300" i="1" dirty="0">
                <a:latin typeface="Cambria" pitchFamily="18" charset="0"/>
              </a:rPr>
              <a:t>рассказывают о войне ветераны Великой Отечественной, а еще те, кто возвратился из Афганистана, Чечни, Осетии. Многие из них вернулись с тех войн инвалидами, людьми с душевными ранами, но главное </a:t>
            </a:r>
            <a:r>
              <a:rPr lang="ru-RU" sz="2300" i="1" dirty="0" smtClean="0">
                <a:latin typeface="Cambria" pitchFamily="18" charset="0"/>
              </a:rPr>
              <a:t>- живыми.</a:t>
            </a:r>
          </a:p>
          <a:p>
            <a:pPr algn="ctr">
              <a:spcAft>
                <a:spcPts val="600"/>
              </a:spcAft>
            </a:pPr>
            <a:r>
              <a:rPr lang="ru-RU" sz="2300" i="1" dirty="0" smtClean="0">
                <a:latin typeface="Cambria" pitchFamily="18" charset="0"/>
              </a:rPr>
              <a:t>А </a:t>
            </a:r>
            <a:r>
              <a:rPr lang="ru-RU" sz="2300" i="1" dirty="0">
                <a:latin typeface="Cambria" pitchFamily="18" charset="0"/>
              </a:rPr>
              <a:t>ведь многие не вернулись…</a:t>
            </a:r>
            <a:endParaRPr lang="ru-RU" sz="2300" i="1" dirty="0" smtClean="0">
              <a:latin typeface="Cambria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71" y="242212"/>
            <a:ext cx="5291137" cy="2536825"/>
          </a:xfrm>
          <a:prstGeom prst="rect">
            <a:avLst/>
          </a:prstGeom>
          <a:noFill/>
          <a:ln>
            <a:noFill/>
          </a:ln>
          <a:effectLst>
            <a:glow rad="63500">
              <a:schemeClr val="bg2">
                <a:lumMod val="50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423908" y="836712"/>
            <a:ext cx="37687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Бологовцы - участники</a:t>
            </a:r>
          </a:p>
          <a:p>
            <a:pPr algn="ctr"/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Афганской войны</a:t>
            </a:r>
            <a:endParaRPr lang="ru-RU" sz="2400" b="1" i="1" dirty="0">
              <a:solidFill>
                <a:schemeClr val="bg2">
                  <a:lumMod val="25000"/>
                </a:scheme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533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173329" y="18863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05377" y="550282"/>
            <a:ext cx="8712968" cy="576064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860183" y="4221088"/>
            <a:ext cx="8203353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300" i="1" dirty="0">
                <a:latin typeface="Cambria" pitchFamily="18" charset="0"/>
              </a:rPr>
              <a:t>Самым первым из наших земляков участвовал  в Афганской </a:t>
            </a:r>
            <a:r>
              <a:rPr lang="ru-RU" sz="2300" i="1" dirty="0" smtClean="0">
                <a:latin typeface="Cambria" pitchFamily="18" charset="0"/>
              </a:rPr>
              <a:t>войне - Виктор </a:t>
            </a:r>
            <a:r>
              <a:rPr lang="ru-RU" sz="2300" i="1" dirty="0">
                <a:latin typeface="Cambria" pitchFamily="18" charset="0"/>
              </a:rPr>
              <a:t>Петров. С 26 сентября 1982 года по 15 декабря 1984 г. </a:t>
            </a:r>
            <a:r>
              <a:rPr lang="ru-RU" sz="2300" i="1">
                <a:latin typeface="Cambria" pitchFamily="18" charset="0"/>
              </a:rPr>
              <a:t>он </a:t>
            </a:r>
            <a:r>
              <a:rPr lang="ru-RU" sz="2300" i="1" smtClean="0">
                <a:latin typeface="Cambria" pitchFamily="18" charset="0"/>
              </a:rPr>
              <a:t>проходил </a:t>
            </a:r>
            <a:r>
              <a:rPr lang="ru-RU" sz="2300" i="1" dirty="0">
                <a:latin typeface="Cambria" pitchFamily="18" charset="0"/>
              </a:rPr>
              <a:t>службу в республике Афганистан. </a:t>
            </a:r>
            <a:endParaRPr lang="ru-RU" sz="2300" i="1" dirty="0" smtClean="0">
              <a:latin typeface="Cambria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71" y="242212"/>
            <a:ext cx="5291137" cy="2536825"/>
          </a:xfrm>
          <a:prstGeom prst="rect">
            <a:avLst/>
          </a:prstGeom>
          <a:noFill/>
          <a:ln>
            <a:noFill/>
          </a:ln>
          <a:effectLst>
            <a:glow rad="63500">
              <a:schemeClr val="bg2">
                <a:lumMod val="50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423908" y="836712"/>
            <a:ext cx="37687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Бологовцы - участники</a:t>
            </a:r>
          </a:p>
          <a:p>
            <a:pPr algn="ctr"/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Афганской войны</a:t>
            </a:r>
            <a:endParaRPr lang="ru-RU" sz="2400" b="1" i="1" dirty="0">
              <a:solidFill>
                <a:schemeClr val="bg2">
                  <a:lumMod val="25000"/>
                </a:schemeClr>
              </a:solidFill>
              <a:latin typeface="Cambr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22112" y="3257039"/>
            <a:ext cx="5879495" cy="7386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itchFamily="18" charset="0"/>
              </a:rPr>
              <a:t>Петров Виктор Ильич</a:t>
            </a:r>
            <a:endParaRPr lang="ru-RU" sz="4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8887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173329" y="18863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05377" y="550282"/>
            <a:ext cx="8712968" cy="576064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pic>
        <p:nvPicPr>
          <p:cNvPr id="14339" name="Picture 3" descr="C:\Users\Suchilkina\Documents\Оля\АФГАНЦЫ\Изображение 10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14782" y="1828798"/>
            <a:ext cx="6624736" cy="43279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71" y="242212"/>
            <a:ext cx="5291137" cy="2536825"/>
          </a:xfrm>
          <a:prstGeom prst="rect">
            <a:avLst/>
          </a:prstGeom>
          <a:noFill/>
          <a:ln>
            <a:noFill/>
          </a:ln>
          <a:effectLst>
            <a:glow rad="63500">
              <a:schemeClr val="bg2">
                <a:lumMod val="50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423908" y="836712"/>
            <a:ext cx="37687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Бологовцы - участники</a:t>
            </a:r>
          </a:p>
          <a:p>
            <a:pPr algn="ctr"/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Афганской войны</a:t>
            </a:r>
            <a:endParaRPr lang="ru-RU" sz="2400" b="1" i="1" dirty="0">
              <a:solidFill>
                <a:schemeClr val="bg2">
                  <a:lumMod val="25000"/>
                </a:scheme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256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173329" y="18863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05377" y="550282"/>
            <a:ext cx="8712968" cy="576064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860183" y="4221088"/>
            <a:ext cx="820335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300" i="1" dirty="0">
                <a:latin typeface="Cambria" pitchFamily="18" charset="0"/>
              </a:rPr>
              <a:t>15 октября 1986 года призван в ряды Вооружённых Сил СССР, первые месяцы службы проходили в Северной Осетии, в городе Орджоникидзе. Позже узнал, что дальнейшую службу будет проходить в Афганистане. Узнал и о том, что их артполк  готовят для заброски под Кабул (Тёплый Стан).</a:t>
            </a:r>
            <a:endParaRPr lang="ru-RU" sz="2300" i="1" dirty="0" smtClean="0">
              <a:latin typeface="Cambria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71" y="242212"/>
            <a:ext cx="5291137" cy="2536825"/>
          </a:xfrm>
          <a:prstGeom prst="rect">
            <a:avLst/>
          </a:prstGeom>
          <a:noFill/>
          <a:ln>
            <a:noFill/>
          </a:ln>
          <a:effectLst>
            <a:glow rad="63500">
              <a:schemeClr val="bg2">
                <a:lumMod val="50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423908" y="836712"/>
            <a:ext cx="37687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Бологовцы - участники</a:t>
            </a:r>
          </a:p>
          <a:p>
            <a:pPr algn="ctr"/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Афганской войны</a:t>
            </a:r>
            <a:endParaRPr lang="ru-RU" sz="2400" b="1" i="1" dirty="0">
              <a:solidFill>
                <a:schemeClr val="bg2">
                  <a:lumMod val="25000"/>
                </a:schemeClr>
              </a:solidFill>
              <a:latin typeface="Cambr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18147" y="3257039"/>
            <a:ext cx="7687424" cy="7386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itchFamily="18" charset="0"/>
              </a:rPr>
              <a:t>Горбань </a:t>
            </a:r>
            <a:r>
              <a:rPr lang="ru-RU" sz="4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itchFamily="18" charset="0"/>
              </a:rPr>
              <a:t>Леонид Николаевич</a:t>
            </a:r>
            <a:endParaRPr lang="ru-RU" sz="4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421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173329" y="18863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05377" y="550282"/>
            <a:ext cx="8712968" cy="576064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19400" y="1828796"/>
            <a:ext cx="5770569" cy="43279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71" y="242212"/>
            <a:ext cx="5291137" cy="2536825"/>
          </a:xfrm>
          <a:prstGeom prst="rect">
            <a:avLst/>
          </a:prstGeom>
          <a:noFill/>
          <a:ln>
            <a:noFill/>
          </a:ln>
          <a:effectLst>
            <a:glow rad="63500">
              <a:schemeClr val="bg2">
                <a:lumMod val="50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423908" y="836712"/>
            <a:ext cx="37687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Бологовцы - участники</a:t>
            </a:r>
          </a:p>
          <a:p>
            <a:pPr algn="ctr"/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Афганской войны</a:t>
            </a:r>
            <a:endParaRPr lang="ru-RU" sz="2400" b="1" i="1" dirty="0">
              <a:solidFill>
                <a:schemeClr val="bg2">
                  <a:lumMod val="25000"/>
                </a:scheme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9222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173329" y="18863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05377" y="550282"/>
            <a:ext cx="8712968" cy="576064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605377" y="2996952"/>
            <a:ext cx="6034432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300" i="1" dirty="0">
                <a:latin typeface="Cambria" pitchFamily="18" charset="0"/>
              </a:rPr>
              <a:t>За мужество и воинскую доблесть, проявленные при выполнении интернационального долга в республике Афганистан Виктор Петров и Леонид Горбань были награждены Грамотой Президиума Верховного Совета СССР и медалью «Воину-интернационалисту от благодарного афганского народа».</a:t>
            </a:r>
            <a:endParaRPr lang="ru-RU" sz="2300" i="1" dirty="0" smtClean="0">
              <a:latin typeface="Cambria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71" y="242212"/>
            <a:ext cx="5291137" cy="2536825"/>
          </a:xfrm>
          <a:prstGeom prst="rect">
            <a:avLst/>
          </a:prstGeom>
          <a:noFill/>
          <a:ln>
            <a:noFill/>
          </a:ln>
          <a:effectLst>
            <a:glow rad="63500">
              <a:schemeClr val="bg2">
                <a:lumMod val="50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423908" y="836712"/>
            <a:ext cx="37687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Бологовцы - участники</a:t>
            </a:r>
          </a:p>
          <a:p>
            <a:pPr algn="ctr"/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Афганской войны</a:t>
            </a:r>
            <a:endParaRPr lang="ru-RU" sz="2400" b="1" i="1" dirty="0">
              <a:solidFill>
                <a:schemeClr val="bg2">
                  <a:lumMod val="25000"/>
                </a:schemeClr>
              </a:solidFill>
              <a:latin typeface="Cambria" pitchFamily="18" charset="0"/>
            </a:endParaRPr>
          </a:p>
        </p:txBody>
      </p:sp>
      <p:pic>
        <p:nvPicPr>
          <p:cNvPr id="15363" name="Picture 3" descr="C:\Users\Suchilkina\Documents\Оля\АФГАНЦЫ\Горбань Л.Н\грамота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85762">
            <a:off x="7035931" y="3169369"/>
            <a:ext cx="2178181" cy="31155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8669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173329" y="18863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05377" y="550282"/>
            <a:ext cx="8712968" cy="576064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71" y="242212"/>
            <a:ext cx="5291137" cy="2536825"/>
          </a:xfrm>
          <a:prstGeom prst="rect">
            <a:avLst/>
          </a:prstGeom>
          <a:noFill/>
          <a:ln>
            <a:noFill/>
          </a:ln>
          <a:effectLst>
            <a:glow rad="63500">
              <a:schemeClr val="bg2">
                <a:lumMod val="50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423908" y="836712"/>
            <a:ext cx="37687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Бологовцы - участники</a:t>
            </a:r>
          </a:p>
          <a:p>
            <a:pPr algn="ctr"/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Афганской войны</a:t>
            </a:r>
            <a:endParaRPr lang="ru-RU" sz="2400" b="1" i="1" dirty="0">
              <a:solidFill>
                <a:schemeClr val="bg2">
                  <a:lumMod val="25000"/>
                </a:schemeClr>
              </a:solidFill>
              <a:latin typeface="Cambria" pitchFamily="18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998" y="3068960"/>
            <a:ext cx="4596156" cy="30259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 descr="C:\Users\Suchilkina\Documents\Оля\АФГАНЦЫ\Горбань Л.Н\грамота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26"/>
          <a:stretch/>
        </p:blipFill>
        <p:spPr bwMode="auto">
          <a:xfrm>
            <a:off x="6177136" y="1844824"/>
            <a:ext cx="2789663" cy="42500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18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173329" y="18863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05377" y="550282"/>
            <a:ext cx="8712968" cy="576064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71" y="242212"/>
            <a:ext cx="5291137" cy="2536825"/>
          </a:xfrm>
          <a:prstGeom prst="rect">
            <a:avLst/>
          </a:prstGeom>
          <a:noFill/>
          <a:ln>
            <a:noFill/>
          </a:ln>
          <a:effectLst>
            <a:glow rad="63500">
              <a:schemeClr val="bg2">
                <a:lumMod val="50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423908" y="836712"/>
            <a:ext cx="37687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Бологовцы - участники</a:t>
            </a:r>
          </a:p>
          <a:p>
            <a:pPr algn="ctr"/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Афганской войны</a:t>
            </a:r>
            <a:endParaRPr lang="ru-RU" sz="2400" b="1" i="1" dirty="0">
              <a:solidFill>
                <a:schemeClr val="bg2">
                  <a:lumMod val="25000"/>
                </a:schemeClr>
              </a:solidFill>
              <a:latin typeface="Cambria" pitchFamily="18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4999" y="3068960"/>
            <a:ext cx="4374153" cy="30259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77136" y="1844300"/>
            <a:ext cx="2829962" cy="42505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74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173329" y="18863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05377" y="550282"/>
            <a:ext cx="8712968" cy="576064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860183" y="3573016"/>
            <a:ext cx="820335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300" i="1" dirty="0">
                <a:latin typeface="Cambria" pitchFamily="18" charset="0"/>
              </a:rPr>
              <a:t>Советские солдаты, прошедшие в Афганистане суровую школу, физически и нравственно закалились в боевых операциях. Они </a:t>
            </a:r>
            <a:r>
              <a:rPr lang="ru-RU" sz="2300" i="1" dirty="0" smtClean="0">
                <a:latin typeface="Cambria" pitchFamily="18" charset="0"/>
              </a:rPr>
              <a:t>- </a:t>
            </a:r>
            <a:r>
              <a:rPr lang="ru-RU" sz="2300" i="1" dirty="0">
                <a:latin typeface="Cambria" pitchFamily="18" charset="0"/>
              </a:rPr>
              <a:t>воины-интернационалисты, патриоты родной страны. Молодые ребята выполняли свой воинский долг, совершали подвиги во имя жизни афганского </a:t>
            </a:r>
            <a:r>
              <a:rPr lang="ru-RU" sz="2300" i="1" dirty="0" smtClean="0">
                <a:latin typeface="Cambria" pitchFamily="18" charset="0"/>
              </a:rPr>
              <a:t>народа, и </a:t>
            </a:r>
            <a:r>
              <a:rPr lang="ru-RU" sz="2300" i="1" dirty="0">
                <a:latin typeface="Cambria" pitchFamily="18" charset="0"/>
              </a:rPr>
              <a:t>мы всегда должны помнить об этом.</a:t>
            </a:r>
            <a:endParaRPr lang="ru-RU" sz="2300" i="1" dirty="0" smtClean="0">
              <a:latin typeface="Cambria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71" y="242212"/>
            <a:ext cx="5291137" cy="2536825"/>
          </a:xfrm>
          <a:prstGeom prst="rect">
            <a:avLst/>
          </a:prstGeom>
          <a:noFill/>
          <a:ln>
            <a:noFill/>
          </a:ln>
          <a:effectLst>
            <a:glow rad="63500">
              <a:schemeClr val="bg2">
                <a:lumMod val="50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423908" y="836712"/>
            <a:ext cx="37687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Бологовцы - участники</a:t>
            </a:r>
          </a:p>
          <a:p>
            <a:pPr algn="ctr"/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Афганской войны</a:t>
            </a:r>
            <a:endParaRPr lang="ru-RU" sz="2400" b="1" i="1" dirty="0">
              <a:solidFill>
                <a:schemeClr val="bg2">
                  <a:lumMod val="25000"/>
                </a:schemeClr>
              </a:solidFill>
              <a:latin typeface="Cambr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26668" y="2691938"/>
            <a:ext cx="1870385" cy="7386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itchFamily="18" charset="0"/>
              </a:rPr>
              <a:t>Вывод</a:t>
            </a:r>
            <a:endParaRPr lang="ru-RU" sz="4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7069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5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173329" y="18863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173329" y="188639"/>
            <a:ext cx="9577065" cy="6507213"/>
            <a:chOff x="173329" y="188639"/>
            <a:chExt cx="9577065" cy="6507213"/>
          </a:xfrm>
        </p:grpSpPr>
        <p:pic>
          <p:nvPicPr>
            <p:cNvPr id="1029" name="Picture 5" descr="C:\Users\Suchilkina\Downloads\216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996" b="22332"/>
            <a:stretch/>
          </p:blipFill>
          <p:spPr bwMode="auto">
            <a:xfrm>
              <a:off x="173329" y="1502039"/>
              <a:ext cx="9577064" cy="3988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Suchilkina\Documents\Оля\пвпывп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323"/>
            <a:stretch/>
          </p:blipFill>
          <p:spPr bwMode="auto">
            <a:xfrm>
              <a:off x="173329" y="188639"/>
              <a:ext cx="9577064" cy="26246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4" descr="C:\Users\Suchilkina\Documents\Оля\орлорл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330" y="4704107"/>
              <a:ext cx="9577064" cy="19917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20985482">
            <a:off x="304418" y="5143289"/>
            <a:ext cx="4203999" cy="955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20985482">
            <a:off x="3652096" y="5418963"/>
            <a:ext cx="2220115" cy="955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5675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173329" y="18863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05377" y="550282"/>
            <a:ext cx="8712968" cy="576064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5423908" y="836712"/>
            <a:ext cx="37687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Бологовцы - участники</a:t>
            </a:r>
          </a:p>
          <a:p>
            <a:pPr algn="ctr"/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Афганской войны</a:t>
            </a:r>
            <a:endParaRPr lang="ru-RU" sz="2400" b="1" i="1" dirty="0">
              <a:solidFill>
                <a:schemeClr val="bg2">
                  <a:lumMod val="25000"/>
                </a:schemeClr>
              </a:solidFill>
              <a:latin typeface="Cambr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76536" y="3417010"/>
            <a:ext cx="329620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Cambria" pitchFamily="18" charset="0"/>
              </a:rPr>
              <a:t>Школьный краеведческий музей</a:t>
            </a:r>
            <a:endParaRPr lang="ru-RU" sz="3200" b="1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latin typeface="Cambria" pitchFamily="18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0" y="188639"/>
            <a:ext cx="5449887" cy="269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3964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173329" y="18863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05377" y="550282"/>
            <a:ext cx="8712968" cy="576064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5423908" y="836712"/>
            <a:ext cx="37687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Бологовцы - участники</a:t>
            </a:r>
          </a:p>
          <a:p>
            <a:pPr algn="ctr"/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Афганской войны</a:t>
            </a:r>
            <a:endParaRPr lang="ru-RU" sz="2400" b="1" i="1" dirty="0">
              <a:solidFill>
                <a:schemeClr val="bg2">
                  <a:lumMod val="25000"/>
                </a:schemeClr>
              </a:solidFill>
              <a:latin typeface="Cambria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0552" y="2168959"/>
            <a:ext cx="5131408" cy="38485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Suchilkina\Documents\Оля\АФГАНЦЫ\горбань\DSCN093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21151" y="2153010"/>
            <a:ext cx="2751665" cy="38645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0" y="188639"/>
            <a:ext cx="5449887" cy="269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5635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173329" y="18863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05377" y="550282"/>
            <a:ext cx="8712968" cy="576064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pic>
        <p:nvPicPr>
          <p:cNvPr id="3074" name="Picture 2" descr="C:\Users\Suchilkina\Documents\Оля\АФГАНЦЫ\горбань\DSCN094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331" t="13839" r="15347" b="14222"/>
          <a:stretch/>
        </p:blipFill>
        <p:spPr bwMode="auto">
          <a:xfrm>
            <a:off x="5673080" y="692696"/>
            <a:ext cx="3498989" cy="25750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0" y="188639"/>
            <a:ext cx="5449887" cy="269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68715" y="3664693"/>
            <a:ext cx="8203353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300" i="1" dirty="0" smtClean="0">
                <a:latin typeface="Cambria" pitchFamily="18" charset="0"/>
              </a:rPr>
              <a:t>Интервью </a:t>
            </a:r>
            <a:r>
              <a:rPr lang="ru-RU" sz="2300" i="1" dirty="0">
                <a:latin typeface="Cambria" pitchFamily="18" charset="0"/>
              </a:rPr>
              <a:t>с В</a:t>
            </a:r>
            <a:r>
              <a:rPr lang="ru-RU" sz="2300" i="1" dirty="0" smtClean="0">
                <a:latin typeface="Cambria" pitchFamily="18" charset="0"/>
              </a:rPr>
              <a:t>. И. Петровым</a:t>
            </a:r>
            <a:r>
              <a:rPr lang="ru-RU" sz="2300" i="1" dirty="0">
                <a:latin typeface="Cambria" pitchFamily="18" charset="0"/>
              </a:rPr>
              <a:t>, участником войны в Афганистане. </a:t>
            </a:r>
            <a:endParaRPr lang="ru-RU" sz="2300" i="1" dirty="0" smtClean="0">
              <a:latin typeface="Cambria" pitchFamily="18" charset="0"/>
            </a:endParaRPr>
          </a:p>
          <a:p>
            <a:pPr algn="ctr">
              <a:spcAft>
                <a:spcPts val="600"/>
              </a:spcAft>
            </a:pPr>
            <a:r>
              <a:rPr lang="ru-RU" sz="2300" i="1" dirty="0" smtClean="0">
                <a:latin typeface="Cambria" pitchFamily="18" charset="0"/>
              </a:rPr>
              <a:t>Интервьюеры – </a:t>
            </a:r>
            <a:r>
              <a:rPr lang="ru-RU" sz="2300" i="1" dirty="0" smtClean="0">
                <a:latin typeface="Cambria" pitchFamily="18" charset="0"/>
              </a:rPr>
              <a:t>Арсентьев Антон, Шнуров Сергей</a:t>
            </a:r>
          </a:p>
          <a:p>
            <a:pPr algn="ctr">
              <a:spcAft>
                <a:spcPts val="600"/>
              </a:spcAft>
            </a:pPr>
            <a:r>
              <a:rPr lang="ru-RU" sz="2300" i="1" dirty="0" smtClean="0">
                <a:latin typeface="Cambria" pitchFamily="18" charset="0"/>
              </a:rPr>
              <a:t>  21 </a:t>
            </a:r>
            <a:r>
              <a:rPr lang="ru-RU" sz="2300" i="1" dirty="0">
                <a:latin typeface="Cambria" pitchFamily="18" charset="0"/>
              </a:rPr>
              <a:t>января </a:t>
            </a:r>
            <a:r>
              <a:rPr lang="ru-RU" sz="2300" i="1" dirty="0" smtClean="0">
                <a:latin typeface="Cambria" pitchFamily="18" charset="0"/>
              </a:rPr>
              <a:t>2013 г.</a:t>
            </a:r>
            <a:endParaRPr lang="ru-RU" sz="2300" i="1" dirty="0"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68716" y="3207464"/>
            <a:ext cx="820335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300" b="1" i="1" dirty="0">
                <a:latin typeface="Cambria" pitchFamily="18" charset="0"/>
              </a:rPr>
              <a:t>Интервью с участниками событий, </a:t>
            </a:r>
            <a:r>
              <a:rPr lang="ru-RU" sz="2300" b="1" i="1" dirty="0" smtClean="0">
                <a:latin typeface="Cambria" pitchFamily="18" charset="0"/>
              </a:rPr>
              <a:t>родственниками:</a:t>
            </a:r>
            <a:endParaRPr lang="ru-RU" sz="2300" b="1" i="1" dirty="0">
              <a:latin typeface="Cambr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0184" y="5085184"/>
            <a:ext cx="8203353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300" i="1" dirty="0" smtClean="0">
                <a:latin typeface="Cambria" pitchFamily="18" charset="0"/>
              </a:rPr>
              <a:t>Интервью </a:t>
            </a:r>
            <a:r>
              <a:rPr lang="ru-RU" sz="2300" i="1" dirty="0">
                <a:latin typeface="Cambria" pitchFamily="18" charset="0"/>
              </a:rPr>
              <a:t>с участником войны в Афганистане Л</a:t>
            </a:r>
            <a:r>
              <a:rPr lang="ru-RU" sz="2300" i="1" dirty="0" smtClean="0">
                <a:latin typeface="Cambria" pitchFamily="18" charset="0"/>
              </a:rPr>
              <a:t>. Н. Горбань. </a:t>
            </a:r>
            <a:r>
              <a:rPr lang="ru-RU" sz="2300" i="1" dirty="0" smtClean="0">
                <a:latin typeface="Cambria" pitchFamily="18" charset="0"/>
              </a:rPr>
              <a:t>Интервьюеры –Арсентьев Антон, Шнуров Сергей</a:t>
            </a:r>
          </a:p>
          <a:p>
            <a:pPr algn="ctr">
              <a:spcAft>
                <a:spcPts val="600"/>
              </a:spcAft>
            </a:pPr>
            <a:r>
              <a:rPr lang="ru-RU" sz="2300" i="1" dirty="0" smtClean="0">
                <a:latin typeface="Cambria" pitchFamily="18" charset="0"/>
              </a:rPr>
              <a:t> </a:t>
            </a:r>
            <a:r>
              <a:rPr lang="ru-RU" sz="2300" i="1" dirty="0">
                <a:latin typeface="Cambria" pitchFamily="18" charset="0"/>
              </a:rPr>
              <a:t>15 января </a:t>
            </a:r>
            <a:r>
              <a:rPr lang="ru-RU" sz="2300" i="1" dirty="0" smtClean="0">
                <a:latin typeface="Cambria" pitchFamily="18" charset="0"/>
              </a:rPr>
              <a:t>2013 г</a:t>
            </a:r>
            <a:r>
              <a:rPr lang="ru-RU" sz="2300" i="1" dirty="0">
                <a:latin typeface="Cambria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52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173329" y="18863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05377" y="550282"/>
            <a:ext cx="8712968" cy="576064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sp>
        <p:nvSpPr>
          <p:cNvPr id="8" name="Прямоугольник 7"/>
          <p:cNvSpPr/>
          <p:nvPr/>
        </p:nvSpPr>
        <p:spPr>
          <a:xfrm>
            <a:off x="1037112" y="836712"/>
            <a:ext cx="7849497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itchFamily="18" charset="0"/>
              </a:rPr>
              <a:t>Вечная слава</a:t>
            </a:r>
          </a:p>
          <a:p>
            <a:pPr algn="ctr"/>
            <a:r>
              <a:rPr lang="ru-RU" sz="4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itchFamily="18" charset="0"/>
              </a:rPr>
              <a:t>героям Афганистана!</a:t>
            </a:r>
            <a:endParaRPr lang="ru-RU" sz="4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ambria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561" y="2282774"/>
            <a:ext cx="5400600" cy="379167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3480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8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173329" y="18863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Suchilkina\Downloads\21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96" b="22332"/>
          <a:stretch/>
        </p:blipFill>
        <p:spPr bwMode="auto">
          <a:xfrm>
            <a:off x="173329" y="1502039"/>
            <a:ext cx="9577064" cy="3988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Suchilkina\Documents\Оля\пвпывп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23"/>
          <a:stretch/>
        </p:blipFill>
        <p:spPr bwMode="auto">
          <a:xfrm>
            <a:off x="173329" y="188639"/>
            <a:ext cx="9577064" cy="262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Suchilkina\Documents\Оля\орлорл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30" y="4704107"/>
            <a:ext cx="9577064" cy="1991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36576" y="5146181"/>
            <a:ext cx="3491345" cy="1107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7099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173329" y="18863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Suchilkina\Downloads\21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96" b="22332"/>
          <a:stretch/>
        </p:blipFill>
        <p:spPr bwMode="auto">
          <a:xfrm>
            <a:off x="173329" y="1502039"/>
            <a:ext cx="9577064" cy="3988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Suchilkina\Documents\Оля\пвпывп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23"/>
          <a:stretch/>
        </p:blipFill>
        <p:spPr bwMode="auto">
          <a:xfrm>
            <a:off x="173329" y="188639"/>
            <a:ext cx="9577064" cy="262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Suchilkina\Documents\Оля\орлорл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30" y="4704107"/>
            <a:ext cx="9577064" cy="1991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73330" y="4704107"/>
            <a:ext cx="3556001" cy="1074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73330" y="4885913"/>
            <a:ext cx="6676572" cy="1628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784648" y="5070252"/>
            <a:ext cx="7329714" cy="162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7261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5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173329" y="18863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Suchilkina\Downloads\21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96" b="22332"/>
          <a:stretch/>
        </p:blipFill>
        <p:spPr bwMode="auto">
          <a:xfrm>
            <a:off x="173329" y="1502039"/>
            <a:ext cx="9577064" cy="3988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Suchilkina\Documents\Оля\пвпывп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23"/>
          <a:stretch/>
        </p:blipFill>
        <p:spPr bwMode="auto">
          <a:xfrm>
            <a:off x="173329" y="188639"/>
            <a:ext cx="9577064" cy="262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Suchilkina\Documents\Оля\орлорл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30" y="4704107"/>
            <a:ext cx="9577064" cy="1991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88505" y="2708920"/>
            <a:ext cx="4608511" cy="3778194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488505" y="2799951"/>
            <a:ext cx="4473357" cy="368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100" b="1" i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Никто </a:t>
            </a:r>
            <a:r>
              <a:rPr lang="ru-RU" sz="2100" b="1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не создан для </a:t>
            </a:r>
            <a:r>
              <a:rPr lang="ru-RU" sz="2100" b="1" i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войны,</a:t>
            </a:r>
          </a:p>
          <a:p>
            <a:pPr algn="ctr">
              <a:lnSpc>
                <a:spcPct val="120000"/>
              </a:lnSpc>
            </a:pPr>
            <a:r>
              <a:rPr lang="ru-RU" sz="2100" b="1" i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Для </a:t>
            </a:r>
            <a:r>
              <a:rPr lang="ru-RU" sz="2100" b="1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боевой ночной </a:t>
            </a:r>
            <a:r>
              <a:rPr lang="ru-RU" sz="2100" b="1" i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тревоги,</a:t>
            </a:r>
          </a:p>
          <a:p>
            <a:pPr algn="ctr">
              <a:lnSpc>
                <a:spcPct val="120000"/>
              </a:lnSpc>
            </a:pPr>
            <a:r>
              <a:rPr lang="ru-RU" sz="2100" b="1" i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В </a:t>
            </a:r>
            <a:r>
              <a:rPr lang="ru-RU" sz="2100" b="1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иную даль ведут дороги,</a:t>
            </a:r>
          </a:p>
          <a:p>
            <a:pPr algn="ctr">
              <a:lnSpc>
                <a:spcPct val="120000"/>
              </a:lnSpc>
            </a:pPr>
            <a:r>
              <a:rPr lang="ru-RU" sz="2100" b="1" i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Что </a:t>
            </a:r>
            <a:r>
              <a:rPr lang="ru-RU" sz="2100" b="1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светлой радостью полны.</a:t>
            </a:r>
          </a:p>
          <a:p>
            <a:pPr algn="ctr">
              <a:lnSpc>
                <a:spcPct val="120000"/>
              </a:lnSpc>
            </a:pPr>
            <a:r>
              <a:rPr lang="ru-RU" sz="2100" b="1" i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Мы </a:t>
            </a:r>
            <a:r>
              <a:rPr lang="ru-RU" sz="2100" b="1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рождены, чтобы любить,</a:t>
            </a:r>
          </a:p>
          <a:p>
            <a:pPr algn="ctr">
              <a:lnSpc>
                <a:spcPct val="120000"/>
              </a:lnSpc>
            </a:pPr>
            <a:r>
              <a:rPr lang="ru-RU" sz="2100" b="1" i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Творить </a:t>
            </a:r>
            <a:r>
              <a:rPr lang="ru-RU" sz="2100" b="1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и думать вдохновенно,</a:t>
            </a:r>
          </a:p>
          <a:p>
            <a:pPr algn="ctr">
              <a:lnSpc>
                <a:spcPct val="120000"/>
              </a:lnSpc>
            </a:pPr>
            <a:r>
              <a:rPr lang="ru-RU" sz="2100" b="1" i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Заведено </a:t>
            </a:r>
            <a:r>
              <a:rPr lang="ru-RU" sz="2100" b="1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так во вселенной:</a:t>
            </a:r>
          </a:p>
          <a:p>
            <a:pPr algn="ctr">
              <a:lnSpc>
                <a:spcPct val="120000"/>
              </a:lnSpc>
            </a:pPr>
            <a:r>
              <a:rPr lang="ru-RU" sz="2100" b="1" i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Мы </a:t>
            </a:r>
            <a:r>
              <a:rPr lang="ru-RU" sz="2100" b="1" i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рождены, чтобы любить!</a:t>
            </a:r>
          </a:p>
          <a:p>
            <a:pPr algn="r"/>
            <a:endParaRPr lang="ru-RU" sz="1000" i="1" dirty="0" smtClean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  <a:p>
            <a:pPr algn="r"/>
            <a:r>
              <a:rPr lang="ru-RU" sz="2100" i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В. Пашина</a:t>
            </a:r>
            <a:endParaRPr lang="ru-RU" sz="2100" i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853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173329" y="18863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5377" y="550282"/>
            <a:ext cx="8712968" cy="576064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405423" y="764704"/>
            <a:ext cx="511287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1905"/>
                <a:latin typeface="Cambria" pitchFamily="18" charset="0"/>
              </a:rPr>
              <a:t>Тема исследовательской работы</a:t>
            </a:r>
            <a:r>
              <a:rPr lang="ru-RU" sz="2400" b="1" dirty="0" smtClean="0">
                <a:ln w="1905"/>
                <a:latin typeface="Cambria" pitchFamily="18" charset="0"/>
              </a:rPr>
              <a:t>:</a:t>
            </a:r>
            <a:endParaRPr lang="ru-RU" sz="2400" b="1" dirty="0">
              <a:ln w="1905"/>
              <a:latin typeface="Cambr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32994" y="4595936"/>
            <a:ext cx="785773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1905"/>
                <a:latin typeface="Cambria" pitchFamily="18" charset="0"/>
              </a:rPr>
              <a:t>Объект исследования</a:t>
            </a:r>
            <a:r>
              <a:rPr lang="ru-RU" sz="2400" b="1" dirty="0" smtClean="0">
                <a:ln w="1905"/>
                <a:latin typeface="Cambria" pitchFamily="18" charset="0"/>
              </a:rPr>
              <a:t>:</a:t>
            </a:r>
            <a:endParaRPr lang="ru-RU" sz="2400" b="1" dirty="0">
              <a:ln w="1905"/>
              <a:latin typeface="Cambria" pitchFamily="18" charset="0"/>
            </a:endParaRPr>
          </a:p>
        </p:txBody>
      </p:sp>
      <p:pic>
        <p:nvPicPr>
          <p:cNvPr id="1030" name="Picture 6" descr="C:\Users\Suchilkina\Documents\Оля\Рисунок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7" t="14985" r="4998" b="16682"/>
          <a:stretch/>
        </p:blipFill>
        <p:spPr bwMode="auto">
          <a:xfrm>
            <a:off x="888116" y="1628800"/>
            <a:ext cx="8238572" cy="280831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078536" y="5157192"/>
            <a:ext cx="785773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 smtClean="0">
                <a:ln w="1905"/>
                <a:latin typeface="Cambria" pitchFamily="18" charset="0"/>
              </a:rPr>
              <a:t>Конфликт </a:t>
            </a:r>
            <a:r>
              <a:rPr lang="ru-RU" sz="2400" dirty="0">
                <a:ln w="1905"/>
                <a:latin typeface="Cambria" pitchFamily="18" charset="0"/>
              </a:rPr>
              <a:t>в Афганистане и участие</a:t>
            </a:r>
          </a:p>
          <a:p>
            <a:pPr algn="ctr"/>
            <a:r>
              <a:rPr lang="ru-RU" sz="2400" dirty="0">
                <a:ln w="1905"/>
                <a:latin typeface="Cambria" pitchFamily="18" charset="0"/>
              </a:rPr>
              <a:t>бологовцев в его </a:t>
            </a:r>
            <a:r>
              <a:rPr lang="ru-RU" sz="2400" dirty="0" smtClean="0">
                <a:ln w="1905"/>
                <a:latin typeface="Cambria" pitchFamily="18" charset="0"/>
              </a:rPr>
              <a:t>разрешении</a:t>
            </a:r>
            <a:endParaRPr lang="ru-RU" sz="2400" dirty="0">
              <a:ln w="1905"/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335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2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5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12" grpId="0"/>
      <p:bldP spid="1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173329" y="18863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5377" y="550282"/>
            <a:ext cx="8712968" cy="576064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221876" y="794495"/>
            <a:ext cx="7479970" cy="4924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2600" b="1" i="1" dirty="0" smtClean="0">
                <a:ln w="1905"/>
                <a:latin typeface="Cambria" pitchFamily="18" charset="0"/>
              </a:rPr>
              <a:t>Актуальность темы: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221876" y="1340768"/>
            <a:ext cx="7479970" cy="47341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10000"/>
              </a:lnSpc>
              <a:spcAft>
                <a:spcPts val="1200"/>
              </a:spcAft>
            </a:pPr>
            <a:r>
              <a:rPr lang="ru-RU" sz="2300" i="1" dirty="0" smtClean="0">
                <a:ln w="1905"/>
                <a:latin typeface="Cambria" pitchFamily="18" charset="0"/>
              </a:rPr>
              <a:t>Сегодня </a:t>
            </a:r>
            <a:r>
              <a:rPr lang="ru-RU" sz="2300" i="1" dirty="0">
                <a:ln w="1905"/>
                <a:latin typeface="Cambria" pitchFamily="18" charset="0"/>
              </a:rPr>
              <a:t>все чаще говорят о войнах в «горячих точках</a:t>
            </a:r>
            <a:r>
              <a:rPr lang="ru-RU" sz="2300" i="1" dirty="0" smtClean="0">
                <a:ln w="1905"/>
                <a:latin typeface="Cambria" pitchFamily="18" charset="0"/>
              </a:rPr>
              <a:t>». У </a:t>
            </a:r>
            <a:r>
              <a:rPr lang="ru-RU" sz="2300" i="1" dirty="0">
                <a:ln w="1905"/>
                <a:latin typeface="Cambria" pitchFamily="18" charset="0"/>
              </a:rPr>
              <a:t>этих войн еще нет истории, она не написана. Но есть много свидетелей, и они хотят быть услышанными и понятыми. Несмотря на то, что внимание мирового сообщества в большей степени обращено к другим региональным вооруженным конфликтам, афганская проблема до сих пор остается одной из наиболее острых во всем мире. Ведь она затрагивает интересы не только жителей Афганистана, но и </a:t>
            </a:r>
            <a:r>
              <a:rPr lang="ru-RU" sz="2300" i="1" dirty="0" smtClean="0">
                <a:ln w="1905"/>
                <a:latin typeface="Cambria" pitchFamily="18" charset="0"/>
              </a:rPr>
              <a:t>России, </a:t>
            </a:r>
            <a:r>
              <a:rPr lang="ru-RU" sz="2300" i="1" dirty="0">
                <a:ln w="1905"/>
                <a:latin typeface="Cambria" pitchFamily="18" charset="0"/>
              </a:rPr>
              <a:t>и всех стран </a:t>
            </a:r>
            <a:r>
              <a:rPr lang="ru-RU" sz="2300" i="1" dirty="0" smtClean="0">
                <a:ln w="1905"/>
                <a:latin typeface="Cambria" pitchFamily="18" charset="0"/>
              </a:rPr>
              <a:t>СНГ, </a:t>
            </a:r>
            <a:r>
              <a:rPr lang="ru-RU" sz="2300" i="1" dirty="0">
                <a:ln w="1905"/>
                <a:latin typeface="Cambria" pitchFamily="18" charset="0"/>
              </a:rPr>
              <a:t>и всего мира в целом. Пока не будет урегулирован этот вопрос, наша страна не сможет полностью отгородиться от Афганистана</a:t>
            </a:r>
            <a:r>
              <a:rPr lang="ru-RU" sz="2300" i="1" dirty="0" smtClean="0">
                <a:ln w="1905"/>
                <a:latin typeface="Cambria" pitchFamily="18" charset="0"/>
              </a:rPr>
              <a:t>.</a:t>
            </a:r>
            <a:endParaRPr lang="ru-RU" sz="2300" i="1" dirty="0">
              <a:ln w="1905"/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56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chilkina\Documents\Мои документы\Сайты\Дизайн сайтов\Фоны\fon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0" b="21406"/>
          <a:stretch/>
        </p:blipFill>
        <p:spPr bwMode="auto">
          <a:xfrm>
            <a:off x="203889" y="171069"/>
            <a:ext cx="9577064" cy="6483927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5377" y="550282"/>
            <a:ext cx="8712968" cy="576064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87965" y="836712"/>
            <a:ext cx="8208912" cy="4924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600" b="1" i="1" dirty="0" smtClean="0">
                <a:ln w="1905"/>
                <a:latin typeface="Cambria" pitchFamily="18" charset="0"/>
              </a:rPr>
              <a:t>Цель работы: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87965" y="2852935"/>
            <a:ext cx="8208912" cy="4924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600" b="1" i="1" dirty="0" smtClean="0">
                <a:ln w="1905"/>
                <a:latin typeface="Cambria" pitchFamily="18" charset="0"/>
              </a:rPr>
              <a:t>Задачи: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85081" y="1329155"/>
            <a:ext cx="8208912" cy="129266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600" i="1" dirty="0" smtClean="0">
                <a:ln w="1905"/>
                <a:latin typeface="Cambria" pitchFamily="18" charset="0"/>
              </a:rPr>
              <a:t>Показать </a:t>
            </a:r>
            <a:r>
              <a:rPr lang="ru-RU" sz="2600" i="1" dirty="0">
                <a:ln w="1905"/>
                <a:latin typeface="Cambria" pitchFamily="18" charset="0"/>
              </a:rPr>
              <a:t>участие воинов-интернационалистов нашего посёлка в разрешении конфликта в Афганистане</a:t>
            </a:r>
            <a:r>
              <a:rPr lang="ru-RU" sz="2600" i="1" dirty="0" smtClean="0">
                <a:ln w="1905"/>
                <a:latin typeface="Cambria" pitchFamily="18" charset="0"/>
              </a:rPr>
              <a:t>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87965" y="3370148"/>
            <a:ext cx="8208912" cy="8925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342900" indent="-342900">
              <a:spcAft>
                <a:spcPts val="600"/>
              </a:spcAft>
              <a:buFont typeface="Arial" pitchFamily="34" charset="0"/>
              <a:buChar char="•"/>
            </a:pPr>
            <a:r>
              <a:rPr lang="ru-RU" sz="2600" i="1" dirty="0" smtClean="0">
                <a:ln w="1905"/>
                <a:latin typeface="Cambria" pitchFamily="18" charset="0"/>
              </a:rPr>
              <a:t>рассмотреть </a:t>
            </a:r>
            <a:r>
              <a:rPr lang="ru-RU" sz="2600" i="1" dirty="0">
                <a:ln w="1905"/>
                <a:latin typeface="Cambria" pitchFamily="18" charset="0"/>
              </a:rPr>
              <a:t>причины конфликта в республике Афганистан</a:t>
            </a:r>
            <a:r>
              <a:rPr lang="ru-RU" sz="2600" i="1" dirty="0" smtClean="0">
                <a:ln w="1905"/>
                <a:latin typeface="Cambria" pitchFamily="18" charset="0"/>
              </a:rPr>
              <a:t>;</a:t>
            </a:r>
            <a:endParaRPr lang="ru-RU" sz="2600" i="1" dirty="0">
              <a:ln w="1905"/>
              <a:latin typeface="Cambr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87965" y="4262700"/>
            <a:ext cx="8208912" cy="8925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342900" indent="-342900">
              <a:spcAft>
                <a:spcPts val="600"/>
              </a:spcAft>
              <a:buFont typeface="Arial" pitchFamily="34" charset="0"/>
              <a:buChar char="•"/>
            </a:pPr>
            <a:r>
              <a:rPr lang="ru-RU" sz="2600" i="1" dirty="0" smtClean="0">
                <a:ln w="1905"/>
                <a:latin typeface="Cambria" pitchFamily="18" charset="0"/>
              </a:rPr>
              <a:t>осветить </a:t>
            </a:r>
            <a:r>
              <a:rPr lang="ru-RU" sz="2600" i="1" dirty="0">
                <a:ln w="1905"/>
                <a:latin typeface="Cambria" pitchFamily="18" charset="0"/>
              </a:rPr>
              <a:t>некоторые боевые подвиги уроженцев нашего посёлка в Афганской войне</a:t>
            </a:r>
            <a:r>
              <a:rPr lang="ru-RU" sz="2600" i="1" dirty="0" smtClean="0">
                <a:ln w="1905"/>
                <a:latin typeface="Cambria" pitchFamily="18" charset="0"/>
              </a:rPr>
              <a:t>;</a:t>
            </a:r>
            <a:endParaRPr lang="ru-RU" sz="2600" i="1" dirty="0">
              <a:ln w="1905"/>
              <a:latin typeface="Cambr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80754" y="5159222"/>
            <a:ext cx="8208912" cy="8925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342900" indent="-342900">
              <a:spcAft>
                <a:spcPts val="600"/>
              </a:spcAft>
              <a:buFont typeface="Arial" pitchFamily="34" charset="0"/>
              <a:buChar char="•"/>
            </a:pPr>
            <a:r>
              <a:rPr lang="ru-RU" sz="2600" i="1" dirty="0" smtClean="0">
                <a:ln w="1905"/>
                <a:latin typeface="Cambria" pitchFamily="18" charset="0"/>
              </a:rPr>
              <a:t>узнать </a:t>
            </a:r>
            <a:r>
              <a:rPr lang="ru-RU" sz="2600" i="1" dirty="0">
                <a:ln w="1905"/>
                <a:latin typeface="Cambria" pitchFamily="18" charset="0"/>
              </a:rPr>
              <a:t>о жизни воинов </a:t>
            </a:r>
            <a:r>
              <a:rPr lang="ru-RU" sz="2600" i="1" dirty="0" smtClean="0">
                <a:ln w="1905"/>
                <a:latin typeface="Cambria" pitchFamily="18" charset="0"/>
              </a:rPr>
              <a:t>- интернационалистов </a:t>
            </a:r>
            <a:r>
              <a:rPr lang="ru-RU" sz="2600" i="1" dirty="0">
                <a:ln w="1905"/>
                <a:latin typeface="Cambria" pitchFamily="18" charset="0"/>
              </a:rPr>
              <a:t>в настоящее время.</a:t>
            </a:r>
          </a:p>
        </p:txBody>
      </p:sp>
    </p:spTree>
    <p:extLst>
      <p:ext uri="{BB962C8B-B14F-4D97-AF65-F5344CB8AC3E}">
        <p14:creationId xmlns:p14="http://schemas.microsoft.com/office/powerpoint/2010/main" val="3398501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</TotalTime>
  <Words>663</Words>
  <Application>Microsoft Office PowerPoint</Application>
  <PresentationFormat>Лист A4 (210x297 мм)</PresentationFormat>
  <Paragraphs>105</Paragraphs>
  <Slides>33</Slides>
  <Notes>14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Suchilkina</dc:creator>
  <cp:lastModifiedBy>Ольга</cp:lastModifiedBy>
  <cp:revision>109</cp:revision>
  <dcterms:created xsi:type="dcterms:W3CDTF">2013-04-09T18:28:03Z</dcterms:created>
  <dcterms:modified xsi:type="dcterms:W3CDTF">2014-01-20T07:12:57Z</dcterms:modified>
</cp:coreProperties>
</file>