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36"/>
  </p:notesMasterIdLst>
  <p:sldIdLst>
    <p:sldId id="256" r:id="rId5"/>
    <p:sldId id="258" r:id="rId6"/>
    <p:sldId id="257" r:id="rId7"/>
    <p:sldId id="259" r:id="rId8"/>
    <p:sldId id="272" r:id="rId9"/>
    <p:sldId id="273" r:id="rId10"/>
    <p:sldId id="274" r:id="rId11"/>
    <p:sldId id="261" r:id="rId12"/>
    <p:sldId id="262" r:id="rId13"/>
    <p:sldId id="263" r:id="rId14"/>
    <p:sldId id="264" r:id="rId15"/>
    <p:sldId id="265" r:id="rId16"/>
    <p:sldId id="266" r:id="rId17"/>
    <p:sldId id="267" r:id="rId18"/>
    <p:sldId id="268" r:id="rId19"/>
    <p:sldId id="269" r:id="rId20"/>
    <p:sldId id="270"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9" r:id="rId34"/>
    <p:sldId id="288" r:id="rId35"/>
  </p:sldIdLst>
  <p:sldSz cx="9906000" cy="6858000" type="A4"/>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4D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660"/>
  </p:normalViewPr>
  <p:slideViewPr>
    <p:cSldViewPr>
      <p:cViewPr varScale="1">
        <p:scale>
          <a:sx n="69" d="100"/>
          <a:sy n="69" d="100"/>
        </p:scale>
        <p:origin x="-1206" y="-96"/>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99B9DD-DBA4-49EE-BF21-D4FDD129E200}" type="datetimeFigureOut">
              <a:rPr lang="ru-RU" smtClean="0"/>
              <a:t>21.03.2013</a:t>
            </a:fld>
            <a:endParaRPr lang="ru-RU"/>
          </a:p>
        </p:txBody>
      </p:sp>
      <p:sp>
        <p:nvSpPr>
          <p:cNvPr id="4" name="Образ слайда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0940C1-3F99-4989-A7E2-9F552CE4A80B}" type="slidenum">
              <a:rPr lang="ru-RU" smtClean="0"/>
              <a:t>‹#›</a:t>
            </a:fld>
            <a:endParaRPr lang="ru-RU"/>
          </a:p>
        </p:txBody>
      </p:sp>
    </p:spTree>
    <p:extLst>
      <p:ext uri="{BB962C8B-B14F-4D97-AF65-F5344CB8AC3E}">
        <p14:creationId xmlns:p14="http://schemas.microsoft.com/office/powerpoint/2010/main" val="341764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258B10D-85B4-43D8-8C9E-AE98AC8377DE}" type="slidenum">
              <a:rPr lang="ru-RU" smtClean="0">
                <a:solidFill>
                  <a:prstClr val="black"/>
                </a:solidFill>
              </a:rPr>
              <a:pPr/>
              <a:t>8</a:t>
            </a:fld>
            <a:endParaRPr lang="ru-RU">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52500" y="685800"/>
            <a:ext cx="4953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258B10D-85B4-43D8-8C9E-AE98AC8377DE}" type="slidenum">
              <a:rPr lang="ru-RU" smtClean="0">
                <a:solidFill>
                  <a:prstClr val="black"/>
                </a:solidFill>
              </a:rPr>
              <a:pPr/>
              <a:t>11</a:t>
            </a:fld>
            <a:endParaRPr lang="ru-RU">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B6B9B87-44EB-443E-A5B2-EFFDD291C782}" type="datetimeFigureOut">
              <a:rPr lang="ru-RU" smtClean="0"/>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3667520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smtClean="0"/>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1284168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smtClean="0"/>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3485406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95300" y="3699804"/>
            <a:ext cx="899795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95300" y="1433732"/>
            <a:ext cx="899795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585595" y="3550126"/>
            <a:ext cx="321945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5100955" y="3550126"/>
            <a:ext cx="321945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918710" y="3526302"/>
            <a:ext cx="4953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a:endParaRPr lang="en-US">
              <a:solidFill>
                <a:prstClr val="white"/>
              </a:solidFill>
            </a:endParaRPr>
          </a:p>
        </p:txBody>
      </p:sp>
      <p:sp>
        <p:nvSpPr>
          <p:cNvPr id="15" name="Дата 14"/>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16" name="Номер слайда 15"/>
          <p:cNvSpPr>
            <a:spLocks noGrp="1"/>
          </p:cNvSpPr>
          <p:nvPr>
            <p:ph type="sldNum" sz="quarter" idx="11"/>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17" name="Нижний колонтитул 16"/>
          <p:cNvSpPr>
            <a:spLocks noGrp="1"/>
          </p:cNvSpPr>
          <p:nvPr>
            <p:ph type="ftr" sz="quarter" idx="12"/>
          </p:nvPr>
        </p:nvSpPr>
        <p:spPr/>
        <p:txBody>
          <a:bodyPr/>
          <a:lstStyle/>
          <a:p>
            <a:endParaRPr lang="ru-RU">
              <a:solidFill>
                <a:srgbClr val="FEFAC9"/>
              </a:solidFill>
            </a:endParaRPr>
          </a:p>
        </p:txBody>
      </p:sp>
    </p:spTree>
    <p:extLst>
      <p:ext uri="{BB962C8B-B14F-4D97-AF65-F5344CB8AC3E}">
        <p14:creationId xmlns:p14="http://schemas.microsoft.com/office/powerpoint/2010/main" val="3063637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95300" y="1524000"/>
            <a:ext cx="89154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15" name="Номер слайда 14"/>
          <p:cNvSpPr>
            <a:spLocks noGrp="1"/>
          </p:cNvSpPr>
          <p:nvPr>
            <p:ph type="sldNum" sz="quarter" idx="15"/>
          </p:nvPr>
        </p:nvSpPr>
        <p:spPr/>
        <p:txBody>
          <a:bodyPr/>
          <a:lstStyle>
            <a:lvl1pPr algn="ctr">
              <a:defRPr/>
            </a:lvl1pPr>
          </a:lstStyle>
          <a:p>
            <a:fld id="{A3F32457-24D1-4136-BC69-385A3694A554}" type="slidenum">
              <a:rPr lang="ru-RU" smtClean="0">
                <a:solidFill>
                  <a:srgbClr val="FEFAC9"/>
                </a:solidFill>
              </a:rPr>
              <a:pPr/>
              <a:t>‹#›</a:t>
            </a:fld>
            <a:endParaRPr lang="ru-RU">
              <a:solidFill>
                <a:srgbClr val="FEFAC9"/>
              </a:solidFill>
            </a:endParaRPr>
          </a:p>
        </p:txBody>
      </p:sp>
      <p:sp>
        <p:nvSpPr>
          <p:cNvPr id="16" name="Нижний колонтитул 15"/>
          <p:cNvSpPr>
            <a:spLocks noGrp="1"/>
          </p:cNvSpPr>
          <p:nvPr>
            <p:ph type="ftr" sz="quarter" idx="16"/>
          </p:nvPr>
        </p:nvSpPr>
        <p:spPr/>
        <p:txBody>
          <a:bodyPr/>
          <a:lstStyle/>
          <a:p>
            <a:endParaRPr lang="ru-RU">
              <a:solidFill>
                <a:srgbClr val="FEFAC9"/>
              </a:solidFill>
            </a:endParaRPr>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extLst>
      <p:ext uri="{BB962C8B-B14F-4D97-AF65-F5344CB8AC3E}">
        <p14:creationId xmlns:p14="http://schemas.microsoft.com/office/powerpoint/2010/main" val="3617133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5" name="Нижний колонтитул 4"/>
          <p:cNvSpPr>
            <a:spLocks noGrp="1"/>
          </p:cNvSpPr>
          <p:nvPr>
            <p:ph type="ftr" sz="quarter" idx="11"/>
          </p:nvPr>
        </p:nvSpPr>
        <p:spPr/>
        <p:txBody>
          <a:bodyPr/>
          <a:lstStyle/>
          <a:p>
            <a:endParaRPr lang="ru-RU">
              <a:solidFill>
                <a:srgbClr val="FEFAC9"/>
              </a:solidFill>
            </a:endParaRPr>
          </a:p>
        </p:txBody>
      </p:sp>
      <p:sp>
        <p:nvSpPr>
          <p:cNvPr id="6" name="Номер слайда 5"/>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2" name="Заголовок 1"/>
          <p:cNvSpPr>
            <a:spLocks noGrp="1"/>
          </p:cNvSpPr>
          <p:nvPr>
            <p:ph type="title"/>
          </p:nvPr>
        </p:nvSpPr>
        <p:spPr>
          <a:xfrm>
            <a:off x="742950" y="3505200"/>
            <a:ext cx="85852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42950" y="4958864"/>
            <a:ext cx="85852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742950" y="4916993"/>
            <a:ext cx="85852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8503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6" name="Нижний колонтитул 5"/>
          <p:cNvSpPr>
            <a:spLocks noGrp="1"/>
          </p:cNvSpPr>
          <p:nvPr>
            <p:ph type="ftr" sz="quarter" idx="11"/>
          </p:nvPr>
        </p:nvSpPr>
        <p:spPr/>
        <p:txBody>
          <a:bodyPr/>
          <a:lstStyle/>
          <a:p>
            <a:endParaRPr lang="ru-RU">
              <a:solidFill>
                <a:srgbClr val="FEFAC9"/>
              </a:solidFill>
            </a:endParaRPr>
          </a:p>
        </p:txBody>
      </p:sp>
      <p:sp>
        <p:nvSpPr>
          <p:cNvPr id="7" name="Номер слайда 6"/>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95300" y="1524000"/>
            <a:ext cx="4398264"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5035550" y="1524000"/>
            <a:ext cx="4398264"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extLst>
      <p:ext uri="{BB962C8B-B14F-4D97-AF65-F5344CB8AC3E}">
        <p14:creationId xmlns:p14="http://schemas.microsoft.com/office/powerpoint/2010/main" val="1346534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8" name="Нижний колонтитул 7"/>
          <p:cNvSpPr>
            <a:spLocks noGrp="1"/>
          </p:cNvSpPr>
          <p:nvPr>
            <p:ph type="ftr" sz="quarter" idx="11"/>
          </p:nvPr>
        </p:nvSpPr>
        <p:spPr/>
        <p:txBody>
          <a:bodyPr/>
          <a:lstStyle/>
          <a:p>
            <a:endParaRPr lang="ru-RU">
              <a:solidFill>
                <a:srgbClr val="FEFAC9"/>
              </a:solidFill>
            </a:endParaRPr>
          </a:p>
        </p:txBody>
      </p:sp>
      <p:sp>
        <p:nvSpPr>
          <p:cNvPr id="7" name="Дата 6"/>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3" name="Текст 2"/>
          <p:cNvSpPr>
            <a:spLocks noGrp="1"/>
          </p:cNvSpPr>
          <p:nvPr>
            <p:ph type="body" idx="1"/>
          </p:nvPr>
        </p:nvSpPr>
        <p:spPr>
          <a:xfrm>
            <a:off x="495300" y="1399593"/>
            <a:ext cx="4376870"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95300" y="2201896"/>
            <a:ext cx="437515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5037270" y="2201896"/>
            <a:ext cx="437515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95300" y="155448"/>
            <a:ext cx="89154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5035550" y="1399593"/>
            <a:ext cx="4376870"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609857" y="2180219"/>
            <a:ext cx="406146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5151120" y="2180219"/>
            <a:ext cx="406146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74568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4" name="Нижний колонтитул 3"/>
          <p:cNvSpPr>
            <a:spLocks noGrp="1"/>
          </p:cNvSpPr>
          <p:nvPr>
            <p:ph type="ftr" sz="quarter" idx="11"/>
          </p:nvPr>
        </p:nvSpPr>
        <p:spPr/>
        <p:txBody>
          <a:bodyPr/>
          <a:lstStyle/>
          <a:p>
            <a:endParaRPr lang="ru-RU">
              <a:solidFill>
                <a:srgbClr val="FEFAC9"/>
              </a:solidFill>
            </a:endParaRPr>
          </a:p>
        </p:txBody>
      </p:sp>
      <p:sp>
        <p:nvSpPr>
          <p:cNvPr id="5" name="Номер слайда 4"/>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extLst>
      <p:ext uri="{BB962C8B-B14F-4D97-AF65-F5344CB8AC3E}">
        <p14:creationId xmlns:p14="http://schemas.microsoft.com/office/powerpoint/2010/main" val="1379249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3" name="Нижний колонтитул 2"/>
          <p:cNvSpPr>
            <a:spLocks noGrp="1"/>
          </p:cNvSpPr>
          <p:nvPr>
            <p:ph type="ftr" sz="quarter" idx="11"/>
          </p:nvPr>
        </p:nvSpPr>
        <p:spPr/>
        <p:txBody>
          <a:bodyPr/>
          <a:lstStyle/>
          <a:p>
            <a:endParaRPr lang="ru-RU">
              <a:solidFill>
                <a:srgbClr val="FEFAC9"/>
              </a:solidFill>
            </a:endParaRPr>
          </a:p>
        </p:txBody>
      </p:sp>
      <p:sp>
        <p:nvSpPr>
          <p:cNvPr id="4" name="Номер слайда 3"/>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Tree>
    <p:extLst>
      <p:ext uri="{BB962C8B-B14F-4D97-AF65-F5344CB8AC3E}">
        <p14:creationId xmlns:p14="http://schemas.microsoft.com/office/powerpoint/2010/main" val="1665171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95300" y="457200"/>
            <a:ext cx="67691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7346950" y="1600200"/>
            <a:ext cx="2149602"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7346950" y="457200"/>
            <a:ext cx="21463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9" name="Номер слайда 8"/>
          <p:cNvSpPr>
            <a:spLocks noGrp="1"/>
          </p:cNvSpPr>
          <p:nvPr>
            <p:ph type="sldNum" sz="quarter" idx="15"/>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10" name="Нижний колонтитул 9"/>
          <p:cNvSpPr>
            <a:spLocks noGrp="1"/>
          </p:cNvSpPr>
          <p:nvPr>
            <p:ph type="ftr" sz="quarter" idx="16"/>
          </p:nvPr>
        </p:nvSpPr>
        <p:spPr/>
        <p:txBody>
          <a:bodyPr/>
          <a:lstStyle/>
          <a:p>
            <a:endParaRPr lang="ru-RU">
              <a:solidFill>
                <a:srgbClr val="FEFAC9"/>
              </a:solidFill>
            </a:endParaRPr>
          </a:p>
        </p:txBody>
      </p:sp>
    </p:spTree>
    <p:extLst>
      <p:ext uri="{BB962C8B-B14F-4D97-AF65-F5344CB8AC3E}">
        <p14:creationId xmlns:p14="http://schemas.microsoft.com/office/powerpoint/2010/main" val="2966982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smtClean="0"/>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33744190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81850" y="457200"/>
            <a:ext cx="222885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95300" y="457200"/>
            <a:ext cx="652145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7181850" y="1600200"/>
            <a:ext cx="222885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9" name="Номер слайда 8"/>
          <p:cNvSpPr>
            <a:spLocks noGrp="1"/>
          </p:cNvSpPr>
          <p:nvPr>
            <p:ph type="sldNum" sz="quarter" idx="11"/>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
        <p:nvSpPr>
          <p:cNvPr id="10" name="Нижний колонтитул 9"/>
          <p:cNvSpPr>
            <a:spLocks noGrp="1"/>
          </p:cNvSpPr>
          <p:nvPr>
            <p:ph type="ftr" sz="quarter" idx="12"/>
          </p:nvPr>
        </p:nvSpPr>
        <p:spPr/>
        <p:txBody>
          <a:bodyPr/>
          <a:lstStyle/>
          <a:p>
            <a:endParaRPr lang="ru-RU">
              <a:solidFill>
                <a:srgbClr val="FEFAC9"/>
              </a:solidFill>
            </a:endParaRPr>
          </a:p>
        </p:txBody>
      </p:sp>
    </p:spTree>
    <p:extLst>
      <p:ext uri="{BB962C8B-B14F-4D97-AF65-F5344CB8AC3E}">
        <p14:creationId xmlns:p14="http://schemas.microsoft.com/office/powerpoint/2010/main" val="6574467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5" name="Нижний колонтитул 4"/>
          <p:cNvSpPr>
            <a:spLocks noGrp="1"/>
          </p:cNvSpPr>
          <p:nvPr>
            <p:ph type="ftr" sz="quarter" idx="11"/>
          </p:nvPr>
        </p:nvSpPr>
        <p:spPr/>
        <p:txBody>
          <a:bodyPr/>
          <a:lstStyle/>
          <a:p>
            <a:endParaRPr lang="ru-RU">
              <a:solidFill>
                <a:srgbClr val="FEFAC9"/>
              </a:solidFill>
            </a:endParaRPr>
          </a:p>
        </p:txBody>
      </p:sp>
      <p:sp>
        <p:nvSpPr>
          <p:cNvPr id="6" name="Номер слайда 5"/>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Tree>
    <p:extLst>
      <p:ext uri="{BB962C8B-B14F-4D97-AF65-F5344CB8AC3E}">
        <p14:creationId xmlns:p14="http://schemas.microsoft.com/office/powerpoint/2010/main" val="37885674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39"/>
            <a:ext cx="222885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95300" y="274639"/>
            <a:ext cx="652145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5" name="Нижний колонтитул 4"/>
          <p:cNvSpPr>
            <a:spLocks noGrp="1"/>
          </p:cNvSpPr>
          <p:nvPr>
            <p:ph type="ftr" sz="quarter" idx="11"/>
          </p:nvPr>
        </p:nvSpPr>
        <p:spPr/>
        <p:txBody>
          <a:bodyPr/>
          <a:lstStyle/>
          <a:p>
            <a:endParaRPr lang="ru-RU">
              <a:solidFill>
                <a:srgbClr val="FEFAC9"/>
              </a:solidFill>
            </a:endParaRPr>
          </a:p>
        </p:txBody>
      </p:sp>
      <p:sp>
        <p:nvSpPr>
          <p:cNvPr id="6" name="Номер слайда 5"/>
          <p:cNvSpPr>
            <a:spLocks noGrp="1"/>
          </p:cNvSpPr>
          <p:nvPr>
            <p:ph type="sldNum" sz="quarter" idx="12"/>
          </p:nvPr>
        </p:nvSpPr>
        <p:spPr/>
        <p:txBody>
          <a:bodyPr/>
          <a:lstStyle/>
          <a:p>
            <a:fld id="{A3F32457-24D1-4136-BC69-385A3694A554}" type="slidenum">
              <a:rPr lang="ru-RU" smtClean="0">
                <a:solidFill>
                  <a:srgbClr val="FEFAC9"/>
                </a:solidFill>
              </a:rPr>
              <a:pPr/>
              <a:t>‹#›</a:t>
            </a:fld>
            <a:endParaRPr lang="ru-RU">
              <a:solidFill>
                <a:srgbClr val="FEFAC9"/>
              </a:solidFill>
            </a:endParaRPr>
          </a:p>
        </p:txBody>
      </p:sp>
    </p:spTree>
    <p:extLst>
      <p:ext uri="{BB962C8B-B14F-4D97-AF65-F5344CB8AC3E}">
        <p14:creationId xmlns:p14="http://schemas.microsoft.com/office/powerpoint/2010/main" val="29733534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863706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222544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07960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721511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152778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38194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26552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B6B9B87-44EB-443E-A5B2-EFFDD291C782}" type="datetimeFigureOut">
              <a:rPr lang="ru-RU" smtClean="0"/>
              <a:t>21.03.2013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1431263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360507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870039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2916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852407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015752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44334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024152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712487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4192250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9917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6B9B87-44EB-443E-A5B2-EFFDD291C782}" type="datetimeFigureOut">
              <a:rPr lang="ru-RU" smtClean="0"/>
              <a:t>21.03.2013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65793352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4069728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087583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024205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6148855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32606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B6B9B87-44EB-443E-A5B2-EFFDD291C782}" type="datetimeFigureOut">
              <a:rPr lang="ru-RU" smtClean="0"/>
              <a:t>21.03.2013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2808955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B6B9B87-44EB-443E-A5B2-EFFDD291C782}" type="datetimeFigureOut">
              <a:rPr lang="ru-RU" smtClean="0"/>
              <a:t>21.03.2013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1028204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6B9B87-44EB-443E-A5B2-EFFDD291C782}" type="datetimeFigureOut">
              <a:rPr lang="ru-RU" smtClean="0"/>
              <a:t>21.03.2013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456049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B9B87-44EB-443E-A5B2-EFFDD291C782}" type="datetimeFigureOut">
              <a:rPr lang="ru-RU" smtClean="0"/>
              <a:t>21.03.2013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2717922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6B9B87-44EB-443E-A5B2-EFFDD291C782}" type="datetimeFigureOut">
              <a:rPr lang="ru-RU" smtClean="0"/>
              <a:t>21.03.2013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6126FE4-3A8B-4ED4-9285-DC857BEDF8FD}" type="slidenum">
              <a:rPr lang="ru-RU" smtClean="0"/>
              <a:t>‹#›</a:t>
            </a:fld>
            <a:endParaRPr lang="ru-RU"/>
          </a:p>
        </p:txBody>
      </p:sp>
    </p:spTree>
    <p:extLst>
      <p:ext uri="{BB962C8B-B14F-4D97-AF65-F5344CB8AC3E}">
        <p14:creationId xmlns:p14="http://schemas.microsoft.com/office/powerpoint/2010/main" val="634617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B9B87-44EB-443E-A5B2-EFFDD291C782}" type="datetimeFigureOut">
              <a:rPr lang="ru-RU" smtClean="0"/>
              <a:t>21.03.2013</a:t>
            </a:fld>
            <a:endParaRPr lang="ru-RU"/>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126FE4-3A8B-4ED4-9285-DC857BEDF8FD}" type="slidenum">
              <a:rPr lang="ru-RU" smtClean="0"/>
              <a:t>‹#›</a:t>
            </a:fld>
            <a:endParaRPr lang="ru-RU"/>
          </a:p>
        </p:txBody>
      </p:sp>
    </p:spTree>
    <p:extLst>
      <p:ext uri="{BB962C8B-B14F-4D97-AF65-F5344CB8AC3E}">
        <p14:creationId xmlns:p14="http://schemas.microsoft.com/office/powerpoint/2010/main" val="1102098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95300" y="1447800"/>
            <a:ext cx="89154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6273800" y="6203667"/>
            <a:ext cx="2806700" cy="384048"/>
          </a:xfrm>
          <a:prstGeom prst="rect">
            <a:avLst/>
          </a:prstGeom>
        </p:spPr>
        <p:txBody>
          <a:bodyPr vert="horz" anchor="ctr" anchorCtr="0"/>
          <a:lstStyle>
            <a:lvl1pPr algn="l" eaLnBrk="1" latinLnBrk="0" hangingPunct="1">
              <a:defRPr kumimoji="0" sz="1200">
                <a:solidFill>
                  <a:schemeClr val="tx2"/>
                </a:solidFill>
              </a:defRPr>
            </a:lvl1pPr>
          </a:lstStyle>
          <a:p>
            <a:fld id="{616232A3-7DC5-4CD0-8FC2-AC11AB199EC1}" type="datetimeFigureOut">
              <a:rPr lang="ru-RU" smtClean="0">
                <a:solidFill>
                  <a:srgbClr val="FEFAC9"/>
                </a:solidFill>
              </a:rPr>
              <a:pPr/>
              <a:t>21.03.2013</a:t>
            </a:fld>
            <a:endParaRPr lang="ru-RU">
              <a:solidFill>
                <a:srgbClr val="FEFAC9"/>
              </a:solidFill>
            </a:endParaRPr>
          </a:p>
        </p:txBody>
      </p:sp>
      <p:sp>
        <p:nvSpPr>
          <p:cNvPr id="10" name="Нижний колонтитул 9"/>
          <p:cNvSpPr>
            <a:spLocks noGrp="1"/>
          </p:cNvSpPr>
          <p:nvPr>
            <p:ph type="ftr" sz="quarter" idx="3"/>
          </p:nvPr>
        </p:nvSpPr>
        <p:spPr>
          <a:xfrm>
            <a:off x="2311400" y="6203667"/>
            <a:ext cx="387985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solidFill>
                <a:srgbClr val="FEFAC9"/>
              </a:solidFill>
            </a:endParaRPr>
          </a:p>
        </p:txBody>
      </p:sp>
      <p:sp>
        <p:nvSpPr>
          <p:cNvPr id="22" name="Номер слайда 21"/>
          <p:cNvSpPr>
            <a:spLocks noGrp="1"/>
          </p:cNvSpPr>
          <p:nvPr>
            <p:ph type="sldNum" sz="quarter" idx="4"/>
          </p:nvPr>
        </p:nvSpPr>
        <p:spPr>
          <a:xfrm>
            <a:off x="9111456" y="6181531"/>
            <a:ext cx="6604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3F32457-24D1-4136-BC69-385A3694A554}" type="slidenum">
              <a:rPr lang="ru-RU" smtClean="0">
                <a:solidFill>
                  <a:srgbClr val="FEFAC9"/>
                </a:solidFill>
              </a:rPr>
              <a:pPr/>
              <a:t>‹#›</a:t>
            </a:fld>
            <a:endParaRPr lang="ru-RU">
              <a:solidFill>
                <a:srgbClr val="FEFAC9"/>
              </a:solidFill>
            </a:endParaRPr>
          </a:p>
        </p:txBody>
      </p:sp>
      <p:sp>
        <p:nvSpPr>
          <p:cNvPr id="5" name="Заголовок 4"/>
          <p:cNvSpPr>
            <a:spLocks noGrp="1"/>
          </p:cNvSpPr>
          <p:nvPr>
            <p:ph type="title"/>
          </p:nvPr>
        </p:nvSpPr>
        <p:spPr>
          <a:xfrm>
            <a:off x="495300" y="152400"/>
            <a:ext cx="89154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extLst>
      <p:ext uri="{BB962C8B-B14F-4D97-AF65-F5344CB8AC3E}">
        <p14:creationId xmlns:p14="http://schemas.microsoft.com/office/powerpoint/2010/main" val="6929757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6801274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6B9B87-44EB-443E-A5B2-EFFDD291C782}" type="datetimeFigureOut">
              <a:rPr lang="ru-RU">
                <a:solidFill>
                  <a:prstClr val="black">
                    <a:tint val="75000"/>
                  </a:prstClr>
                </a:solidFill>
              </a:rPr>
              <a:pPr/>
              <a:t>21.03.2013</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126FE4-3A8B-4ED4-9285-DC857BEDF8FD}"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470335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6.jpeg"/><Relationship Id="rId7" Type="http://schemas.openxmlformats.org/officeDocument/2006/relationships/image" Target="../media/image28.jpeg"/><Relationship Id="rId2" Type="http://schemas.openxmlformats.org/officeDocument/2006/relationships/image" Target="../media/image25.jpeg"/><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27.jpe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13.xml"/><Relationship Id="rId4" Type="http://schemas.microsoft.com/office/2007/relationships/hdphoto" Target="../media/hdphoto5.wdp"/></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13.xml"/><Relationship Id="rId4" Type="http://schemas.microsoft.com/office/2007/relationships/hdphoto" Target="../media/hdphoto5.wdp"/></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file:///C:\Users\Suchilkina\Documents\&#1043;&#1086;&#1076;%20&#1101;&#1082;&#1086;&#1083;&#1086;&#1075;&#1080;&#1080;\&#1044;&#1077;&#1085;&#1100;%20&#1051;&#1077;&#1089;&#1072;\&#1052;&#1077;&#1078;&#1076;&#1091;&#1085;&#1072;&#1088;&#1086;&#1076;&#1085;&#1099;&#1081;%20&#1076;&#1077;&#1085;&#1100;%20&#1083;&#1077;&#1089;&#1086;&#1074;%20--%202013%20&#1075;&#1086;&#1076;.mp4" TargetMode="Externa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uchilkina\Documents\Год экологии\День Леса\Merry Christmas.jp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20" y="51346"/>
            <a:ext cx="9756000" cy="673200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04529" y="2502540"/>
            <a:ext cx="8405559" cy="1862048"/>
          </a:xfrm>
          <a:prstGeom prst="rect">
            <a:avLst/>
          </a:prstGeom>
          <a:noFill/>
        </p:spPr>
        <p:txBody>
          <a:bodyPr wrap="square" lIns="91440" tIns="45720" rIns="91440" bIns="45720">
            <a:spAutoFit/>
          </a:bodyPr>
          <a:lstStyle/>
          <a:p>
            <a:pPr algn="ctr"/>
            <a:r>
              <a:rPr lang="ru-RU" sz="115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CyrillicOld" pitchFamily="2" charset="0"/>
              </a:rPr>
              <a:t>День леса</a:t>
            </a:r>
            <a:endParaRPr lang="ru-RU" sz="115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CyrillicOld" pitchFamily="2" charset="0"/>
            </a:endParaRPr>
          </a:p>
        </p:txBody>
      </p:sp>
      <p:sp>
        <p:nvSpPr>
          <p:cNvPr id="9" name="Прямоугольник 8"/>
          <p:cNvSpPr/>
          <p:nvPr/>
        </p:nvSpPr>
        <p:spPr>
          <a:xfrm>
            <a:off x="704529" y="692696"/>
            <a:ext cx="8412130" cy="923330"/>
          </a:xfrm>
          <a:prstGeom prst="rect">
            <a:avLst/>
          </a:prstGeom>
          <a:noFill/>
        </p:spPr>
        <p:txBody>
          <a:bodyPr wrap="square" lIns="91440" tIns="45720" rIns="91440" bIns="45720">
            <a:spAutoFit/>
          </a:bodyPr>
          <a:lstStyle/>
          <a:p>
            <a:pPr algn="ctr"/>
            <a:r>
              <a:rPr lang="ru-RU"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mbria" pitchFamily="18" charset="0"/>
              </a:rPr>
              <a:t>Муниципальное общеобразовательное учреждение</a:t>
            </a:r>
          </a:p>
          <a:p>
            <a:pPr algn="ctr"/>
            <a:r>
              <a:rPr lang="ru-RU" sz="27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mbria" pitchFamily="18" charset="0"/>
              </a:rPr>
              <a:t>Бологовская средняя общеобразовательная школа</a:t>
            </a:r>
          </a:p>
        </p:txBody>
      </p:sp>
      <p:sp>
        <p:nvSpPr>
          <p:cNvPr id="10" name="Прямоугольник 9"/>
          <p:cNvSpPr/>
          <p:nvPr/>
        </p:nvSpPr>
        <p:spPr>
          <a:xfrm>
            <a:off x="711100" y="5537768"/>
            <a:ext cx="8412130" cy="492443"/>
          </a:xfrm>
          <a:prstGeom prst="rect">
            <a:avLst/>
          </a:prstGeom>
          <a:noFill/>
        </p:spPr>
        <p:txBody>
          <a:bodyPr wrap="square" lIns="91440" tIns="45720" rIns="91440" bIns="45720">
            <a:spAutoFit/>
          </a:bodyPr>
          <a:lstStyle/>
          <a:p>
            <a:pPr algn="ctr"/>
            <a:r>
              <a:rPr lang="ru-RU" sz="2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mbria" pitchFamily="18" charset="0"/>
              </a:rPr>
              <a:t>Бологово, 2013</a:t>
            </a:r>
          </a:p>
        </p:txBody>
      </p:sp>
      <p:pic>
        <p:nvPicPr>
          <p:cNvPr id="2" name="Maid with the Flaxen Hai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20952" y="3051589"/>
            <a:ext cx="609600" cy="609600"/>
          </a:xfrm>
          <a:prstGeom prst="rect">
            <a:avLst/>
          </a:prstGeom>
        </p:spPr>
      </p:pic>
    </p:spTree>
    <p:extLst>
      <p:ext uri="{BB962C8B-B14F-4D97-AF65-F5344CB8AC3E}">
        <p14:creationId xmlns:p14="http://schemas.microsoft.com/office/powerpoint/2010/main" val="3529433888"/>
      </p:ext>
    </p:extLst>
  </p:cSld>
  <p:clrMapOvr>
    <a:masterClrMapping/>
  </p:clrMapOvr>
  <mc:AlternateContent xmlns:mc="http://schemas.openxmlformats.org/markup-compatibility/2006" xmlns:p14="http://schemas.microsoft.com/office/powerpoint/2010/main">
    <mc:Choice Requires="p14">
      <p:transition p14:dur="10" advTm="7000"/>
    </mc:Choice>
    <mc:Fallback xmlns="">
      <p:transition advTm="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 presetClass="mediacall" presetSubtype="0" fill="hold" nodeType="withEffect">
                                  <p:stCondLst>
                                    <p:cond delay="0"/>
                                  </p:stCondLst>
                                  <p:childTnLst>
                                    <p:cmd type="call" cmd="playFrom(0.0)">
                                      <p:cBhvr>
                                        <p:cTn id="17"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29" showWhenStopped="0">
                <p:cTn id="18"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10" name="Содержимое 9" descr="134596_EmaLubnwAp.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6496" y="1658019"/>
            <a:ext cx="4217287" cy="4176000"/>
          </a:xfrm>
          <a:prstGeom prst="rect">
            <a:avLst/>
          </a:prstGeom>
          <a:ln>
            <a:noFill/>
          </a:ln>
          <a:effectLst>
            <a:softEdge rad="112500"/>
          </a:effectLst>
        </p:spPr>
      </p:pic>
      <p:sp>
        <p:nvSpPr>
          <p:cNvPr id="2" name="Заголовок 1"/>
          <p:cNvSpPr>
            <a:spLocks noGrp="1"/>
          </p:cNvSpPr>
          <p:nvPr>
            <p:ph type="title"/>
          </p:nvPr>
        </p:nvSpPr>
        <p:spPr/>
        <p:txBody>
          <a:bodyPr/>
          <a:lstStyle/>
          <a:p>
            <a:pPr algn="ctr"/>
            <a:r>
              <a:rPr lang="ru-RU" dirty="0" smtClean="0"/>
              <a:t>Широколиственный лес</a:t>
            </a:r>
            <a:endParaRPr lang="ru-RU" dirty="0"/>
          </a:p>
        </p:txBody>
      </p:sp>
      <p:pic>
        <p:nvPicPr>
          <p:cNvPr id="8" name="Рисунок 7" descr="413060830.jp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850981" y="1647466"/>
            <a:ext cx="4870048" cy="4176000"/>
          </a:xfrm>
          <a:prstGeom prst="rect">
            <a:avLst/>
          </a:prstGeom>
          <a:ln>
            <a:noFill/>
          </a:ln>
          <a:effectLst>
            <a:softEdge rad="112500"/>
          </a:effectLst>
        </p:spPr>
      </p:pic>
      <p:sp>
        <p:nvSpPr>
          <p:cNvPr id="5" name="TextBox 4"/>
          <p:cNvSpPr txBox="1"/>
          <p:nvPr/>
        </p:nvSpPr>
        <p:spPr>
          <a:xfrm>
            <a:off x="1295724" y="5929330"/>
            <a:ext cx="2708691" cy="369332"/>
          </a:xfrm>
          <a:prstGeom prst="rect">
            <a:avLst/>
          </a:prstGeom>
          <a:noFill/>
        </p:spPr>
        <p:txBody>
          <a:bodyPr wrap="square" rtlCol="0">
            <a:spAutoFit/>
          </a:bodyPr>
          <a:lstStyle/>
          <a:p>
            <a:r>
              <a:rPr lang="ru-RU" dirty="0">
                <a:solidFill>
                  <a:prstClr val="white"/>
                </a:solidFill>
              </a:rPr>
              <a:t>БЕРЁЗОВАЯ РОЩА</a:t>
            </a:r>
          </a:p>
        </p:txBody>
      </p:sp>
      <p:sp>
        <p:nvSpPr>
          <p:cNvPr id="6" name="TextBox 5"/>
          <p:cNvSpPr txBox="1"/>
          <p:nvPr/>
        </p:nvSpPr>
        <p:spPr>
          <a:xfrm>
            <a:off x="6732998" y="5929330"/>
            <a:ext cx="1779997" cy="369332"/>
          </a:xfrm>
          <a:prstGeom prst="rect">
            <a:avLst/>
          </a:prstGeom>
          <a:noFill/>
        </p:spPr>
        <p:txBody>
          <a:bodyPr wrap="square" rtlCol="0">
            <a:spAutoFit/>
          </a:bodyPr>
          <a:lstStyle/>
          <a:p>
            <a:r>
              <a:rPr lang="ru-RU" dirty="0">
                <a:solidFill>
                  <a:prstClr val="white"/>
                </a:solidFill>
              </a:rPr>
              <a:t>ОСИННИК</a:t>
            </a:r>
          </a:p>
        </p:txBody>
      </p:sp>
    </p:spTree>
    <p:extLst>
      <p:ext uri="{BB962C8B-B14F-4D97-AF65-F5344CB8AC3E}">
        <p14:creationId xmlns:p14="http://schemas.microsoft.com/office/powerpoint/2010/main" val="3125455391"/>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4" name="Содержимое 3" descr="000007.jpg"/>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2480" y="1645000"/>
            <a:ext cx="4720861" cy="4210050"/>
          </a:xfrm>
          <a:prstGeom prst="rect">
            <a:avLst/>
          </a:prstGeom>
          <a:ln>
            <a:noFill/>
          </a:ln>
          <a:effectLst>
            <a:softEdge rad="112500"/>
          </a:effectLst>
        </p:spPr>
      </p:pic>
      <p:sp>
        <p:nvSpPr>
          <p:cNvPr id="2" name="Заголовок 1"/>
          <p:cNvSpPr>
            <a:spLocks noGrp="1"/>
          </p:cNvSpPr>
          <p:nvPr>
            <p:ph type="title"/>
          </p:nvPr>
        </p:nvSpPr>
        <p:spPr/>
        <p:txBody>
          <a:bodyPr/>
          <a:lstStyle/>
          <a:p>
            <a:pPr algn="ctr"/>
            <a:r>
              <a:rPr lang="ru-RU" dirty="0" smtClean="0"/>
              <a:t>Смешанный лес</a:t>
            </a:r>
            <a:endParaRPr lang="ru-RU" dirty="0"/>
          </a:p>
        </p:txBody>
      </p:sp>
      <p:pic>
        <p:nvPicPr>
          <p:cNvPr id="5" name="Рисунок 4" descr="0045-28-.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7784" y="1643050"/>
            <a:ext cx="4410899" cy="4212000"/>
          </a:xfrm>
          <a:prstGeom prst="rect">
            <a:avLst/>
          </a:prstGeom>
          <a:ln>
            <a:noFill/>
          </a:ln>
          <a:effectLst>
            <a:softEdge rad="112500"/>
          </a:effectLst>
        </p:spPr>
      </p:pic>
    </p:spTree>
    <p:extLst>
      <p:ext uri="{BB962C8B-B14F-4D97-AF65-F5344CB8AC3E}">
        <p14:creationId xmlns:p14="http://schemas.microsoft.com/office/powerpoint/2010/main" val="3184773633"/>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4" name="Содержимое 3" descr="4.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4314" y="1214422"/>
            <a:ext cx="3327820" cy="2428892"/>
          </a:xfrm>
          <a:prstGeom prst="rect">
            <a:avLst/>
          </a:prstGeom>
          <a:ln>
            <a:noFill/>
          </a:ln>
          <a:effectLst>
            <a:softEdge rad="112500"/>
          </a:effectLst>
        </p:spPr>
      </p:pic>
      <p:sp>
        <p:nvSpPr>
          <p:cNvPr id="3" name="Заголовок 2"/>
          <p:cNvSpPr>
            <a:spLocks noGrp="1"/>
          </p:cNvSpPr>
          <p:nvPr>
            <p:ph type="title"/>
          </p:nvPr>
        </p:nvSpPr>
        <p:spPr>
          <a:xfrm>
            <a:off x="464314" y="260648"/>
            <a:ext cx="8915400" cy="750912"/>
          </a:xfrm>
        </p:spPr>
        <p:txBody>
          <a:bodyPr/>
          <a:lstStyle/>
          <a:p>
            <a:pPr algn="ctr"/>
            <a:r>
              <a:rPr lang="ru-RU" dirty="0" smtClean="0"/>
              <a:t>Хищные звери лесов</a:t>
            </a:r>
            <a:endParaRPr lang="ru-RU" dirty="0"/>
          </a:p>
        </p:txBody>
      </p:sp>
      <p:pic>
        <p:nvPicPr>
          <p:cNvPr id="5" name="Рисунок 4" descr="24272693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1444" y="4159550"/>
            <a:ext cx="2633627" cy="2500330"/>
          </a:xfrm>
          <a:prstGeom prst="rect">
            <a:avLst/>
          </a:prstGeom>
          <a:ln>
            <a:noFill/>
          </a:ln>
          <a:effectLst>
            <a:softEdge rad="112500"/>
          </a:effectLst>
        </p:spPr>
      </p:pic>
      <p:pic>
        <p:nvPicPr>
          <p:cNvPr id="6" name="Рисунок 5" descr="1206139929_800pxlynxcanadensis.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7870" y="1312508"/>
            <a:ext cx="3312000" cy="2488444"/>
          </a:xfrm>
          <a:prstGeom prst="rect">
            <a:avLst/>
          </a:prstGeom>
          <a:ln>
            <a:noFill/>
          </a:ln>
          <a:effectLst>
            <a:softEdge rad="112500"/>
          </a:effectLst>
        </p:spPr>
      </p:pic>
      <p:pic>
        <p:nvPicPr>
          <p:cNvPr id="7" name="Рисунок 6" descr="l11.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3876" y="4063495"/>
            <a:ext cx="3312000" cy="2445783"/>
          </a:xfrm>
          <a:prstGeom prst="rect">
            <a:avLst/>
          </a:prstGeom>
          <a:ln>
            <a:noFill/>
          </a:ln>
          <a:effectLst>
            <a:softEdge rad="112500"/>
          </a:effectLst>
        </p:spPr>
      </p:pic>
      <p:sp>
        <p:nvSpPr>
          <p:cNvPr id="9" name="TextBox 8"/>
          <p:cNvSpPr txBox="1"/>
          <p:nvPr/>
        </p:nvSpPr>
        <p:spPr>
          <a:xfrm>
            <a:off x="560511" y="3642360"/>
            <a:ext cx="3192445" cy="369332"/>
          </a:xfrm>
          <a:prstGeom prst="rect">
            <a:avLst/>
          </a:prstGeom>
          <a:noFill/>
        </p:spPr>
        <p:txBody>
          <a:bodyPr vert="horz" wrap="square" rtlCol="0">
            <a:spAutoFit/>
          </a:bodyPr>
          <a:lstStyle/>
          <a:p>
            <a:pPr algn="ctr"/>
            <a:r>
              <a:rPr lang="ru-RU" spc="300" dirty="0" smtClean="0">
                <a:solidFill>
                  <a:prstClr val="white"/>
                </a:solidFill>
              </a:rPr>
              <a:t>БУРЫЙ МЕДВЕДЬ</a:t>
            </a:r>
            <a:endParaRPr lang="ru-RU" spc="300" dirty="0">
              <a:solidFill>
                <a:prstClr val="white"/>
              </a:solidFill>
            </a:endParaRPr>
          </a:p>
        </p:txBody>
      </p:sp>
      <p:sp>
        <p:nvSpPr>
          <p:cNvPr id="10" name="TextBox 9"/>
          <p:cNvSpPr txBox="1"/>
          <p:nvPr/>
        </p:nvSpPr>
        <p:spPr>
          <a:xfrm>
            <a:off x="4016896" y="4312710"/>
            <a:ext cx="513410" cy="1893845"/>
          </a:xfrm>
          <a:prstGeom prst="rect">
            <a:avLst/>
          </a:prstGeom>
          <a:noFill/>
        </p:spPr>
        <p:txBody>
          <a:bodyPr vert="wordArtVert" wrap="square" rtlCol="0">
            <a:spAutoFit/>
          </a:bodyPr>
          <a:lstStyle/>
          <a:p>
            <a:pPr algn="ctr"/>
            <a:r>
              <a:rPr lang="ru-RU" dirty="0">
                <a:solidFill>
                  <a:prstClr val="white"/>
                </a:solidFill>
              </a:rPr>
              <a:t>ВОЛК</a:t>
            </a:r>
          </a:p>
        </p:txBody>
      </p:sp>
      <p:sp>
        <p:nvSpPr>
          <p:cNvPr id="11" name="TextBox 10"/>
          <p:cNvSpPr txBox="1"/>
          <p:nvPr/>
        </p:nvSpPr>
        <p:spPr>
          <a:xfrm>
            <a:off x="7900683" y="1994652"/>
            <a:ext cx="472322" cy="1200329"/>
          </a:xfrm>
          <a:prstGeom prst="rect">
            <a:avLst/>
          </a:prstGeom>
          <a:noFill/>
        </p:spPr>
        <p:txBody>
          <a:bodyPr wrap="square" rtlCol="0">
            <a:spAutoFit/>
          </a:bodyPr>
          <a:lstStyle/>
          <a:p>
            <a:pPr algn="ctr"/>
            <a:r>
              <a:rPr lang="ru-RU" spc="300" dirty="0" smtClean="0">
                <a:solidFill>
                  <a:prstClr val="white"/>
                </a:solidFill>
              </a:rPr>
              <a:t>Р</a:t>
            </a:r>
          </a:p>
          <a:p>
            <a:pPr algn="ctr"/>
            <a:r>
              <a:rPr lang="ru-RU" spc="300" dirty="0" smtClean="0">
                <a:solidFill>
                  <a:prstClr val="white"/>
                </a:solidFill>
              </a:rPr>
              <a:t>Ы</a:t>
            </a:r>
          </a:p>
          <a:p>
            <a:pPr algn="ctr"/>
            <a:r>
              <a:rPr lang="ru-RU" spc="300" dirty="0" smtClean="0">
                <a:solidFill>
                  <a:prstClr val="white"/>
                </a:solidFill>
              </a:rPr>
              <a:t>С</a:t>
            </a:r>
          </a:p>
          <a:p>
            <a:pPr algn="ctr"/>
            <a:r>
              <a:rPr lang="ru-RU" spc="300" dirty="0" smtClean="0">
                <a:solidFill>
                  <a:prstClr val="white"/>
                </a:solidFill>
              </a:rPr>
              <a:t>Ь</a:t>
            </a:r>
            <a:endParaRPr lang="ru-RU" spc="300" dirty="0">
              <a:solidFill>
                <a:prstClr val="white"/>
              </a:solidFill>
            </a:endParaRPr>
          </a:p>
        </p:txBody>
      </p:sp>
      <p:sp>
        <p:nvSpPr>
          <p:cNvPr id="12" name="TextBox 11"/>
          <p:cNvSpPr txBox="1"/>
          <p:nvPr/>
        </p:nvSpPr>
        <p:spPr>
          <a:xfrm>
            <a:off x="8485876" y="4309765"/>
            <a:ext cx="513410" cy="2070439"/>
          </a:xfrm>
          <a:prstGeom prst="rect">
            <a:avLst/>
          </a:prstGeom>
          <a:noFill/>
        </p:spPr>
        <p:txBody>
          <a:bodyPr vert="wordArtVert" wrap="square" rtlCol="0">
            <a:spAutoFit/>
          </a:bodyPr>
          <a:lstStyle/>
          <a:p>
            <a:pPr algn="ctr"/>
            <a:r>
              <a:rPr lang="ru-RU" dirty="0">
                <a:solidFill>
                  <a:prstClr val="white"/>
                </a:solidFill>
              </a:rPr>
              <a:t>ЛИСИЦА</a:t>
            </a:r>
          </a:p>
        </p:txBody>
      </p:sp>
    </p:spTree>
    <p:extLst>
      <p:ext uri="{BB962C8B-B14F-4D97-AF65-F5344CB8AC3E}">
        <p14:creationId xmlns:p14="http://schemas.microsoft.com/office/powerpoint/2010/main" val="1503816068"/>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4" name="Содержимое 3" descr="08.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3203" y="1278651"/>
            <a:ext cx="3694736" cy="2700000"/>
          </a:xfrm>
          <a:prstGeom prst="rect">
            <a:avLst/>
          </a:prstGeom>
          <a:ln>
            <a:noFill/>
          </a:ln>
          <a:effectLst>
            <a:softEdge rad="112500"/>
          </a:effectLst>
        </p:spPr>
      </p:pic>
      <p:sp>
        <p:nvSpPr>
          <p:cNvPr id="3" name="Заголовок 2"/>
          <p:cNvSpPr>
            <a:spLocks noGrp="1"/>
          </p:cNvSpPr>
          <p:nvPr>
            <p:ph type="title"/>
          </p:nvPr>
        </p:nvSpPr>
        <p:spPr>
          <a:xfrm>
            <a:off x="541704" y="245792"/>
            <a:ext cx="8915400" cy="822920"/>
          </a:xfrm>
        </p:spPr>
        <p:txBody>
          <a:bodyPr>
            <a:normAutofit/>
          </a:bodyPr>
          <a:lstStyle/>
          <a:p>
            <a:pPr algn="ctr"/>
            <a:r>
              <a:rPr lang="ru-RU" dirty="0" smtClean="0"/>
              <a:t>Травоядные звери</a:t>
            </a:r>
            <a:endParaRPr lang="ru-RU" dirty="0"/>
          </a:p>
        </p:txBody>
      </p:sp>
      <p:pic>
        <p:nvPicPr>
          <p:cNvPr id="5" name="Рисунок 4" descr="4464284_20022006033229.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5610" y="1274815"/>
            <a:ext cx="3600000" cy="2700000"/>
          </a:xfrm>
          <a:prstGeom prst="rect">
            <a:avLst/>
          </a:prstGeom>
          <a:ln>
            <a:noFill/>
          </a:ln>
          <a:effectLst>
            <a:softEdge rad="112500"/>
          </a:effectLst>
        </p:spPr>
      </p:pic>
      <p:pic>
        <p:nvPicPr>
          <p:cNvPr id="6" name="Рисунок 5" descr="2813_1.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488" y="4091337"/>
            <a:ext cx="3792167" cy="2483086"/>
          </a:xfrm>
          <a:prstGeom prst="rect">
            <a:avLst/>
          </a:prstGeom>
          <a:ln>
            <a:noFill/>
          </a:ln>
          <a:effectLst>
            <a:softEdge rad="112500"/>
          </a:effectLst>
        </p:spPr>
      </p:pic>
      <p:pic>
        <p:nvPicPr>
          <p:cNvPr id="7" name="Рисунок 6" descr="normal_belka.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5612" y="4091337"/>
            <a:ext cx="3636485" cy="2484000"/>
          </a:xfrm>
          <a:prstGeom prst="rect">
            <a:avLst/>
          </a:prstGeom>
          <a:ln>
            <a:noFill/>
          </a:ln>
          <a:effectLst>
            <a:softEdge rad="112500"/>
          </a:effectLst>
        </p:spPr>
      </p:pic>
      <p:sp>
        <p:nvSpPr>
          <p:cNvPr id="8" name="TextBox 7"/>
          <p:cNvSpPr txBox="1"/>
          <p:nvPr/>
        </p:nvSpPr>
        <p:spPr>
          <a:xfrm>
            <a:off x="4136655" y="1572182"/>
            <a:ext cx="513410" cy="1693060"/>
          </a:xfrm>
          <a:prstGeom prst="rect">
            <a:avLst/>
          </a:prstGeom>
          <a:noFill/>
        </p:spPr>
        <p:txBody>
          <a:bodyPr vert="wordArtVert" wrap="square" rtlCol="0">
            <a:spAutoFit/>
          </a:bodyPr>
          <a:lstStyle/>
          <a:p>
            <a:pPr algn="ctr"/>
            <a:r>
              <a:rPr lang="ru-RU" dirty="0">
                <a:solidFill>
                  <a:prstClr val="white"/>
                </a:solidFill>
              </a:rPr>
              <a:t>ЛОСЬ</a:t>
            </a:r>
          </a:p>
        </p:txBody>
      </p:sp>
      <p:sp>
        <p:nvSpPr>
          <p:cNvPr id="10" name="TextBox 9"/>
          <p:cNvSpPr txBox="1"/>
          <p:nvPr/>
        </p:nvSpPr>
        <p:spPr>
          <a:xfrm>
            <a:off x="4149320" y="4558250"/>
            <a:ext cx="513410" cy="1618801"/>
          </a:xfrm>
          <a:prstGeom prst="rect">
            <a:avLst/>
          </a:prstGeom>
          <a:noFill/>
        </p:spPr>
        <p:txBody>
          <a:bodyPr vert="wordArtVert" wrap="square" rtlCol="0">
            <a:spAutoFit/>
          </a:bodyPr>
          <a:lstStyle/>
          <a:p>
            <a:pPr algn="ctr"/>
            <a:r>
              <a:rPr lang="ru-RU" dirty="0">
                <a:solidFill>
                  <a:prstClr val="white"/>
                </a:solidFill>
              </a:rPr>
              <a:t>ЗАЯЦ</a:t>
            </a:r>
          </a:p>
        </p:txBody>
      </p:sp>
      <p:sp>
        <p:nvSpPr>
          <p:cNvPr id="11" name="TextBox 10"/>
          <p:cNvSpPr txBox="1"/>
          <p:nvPr/>
        </p:nvSpPr>
        <p:spPr>
          <a:xfrm>
            <a:off x="8612590" y="4294365"/>
            <a:ext cx="513410" cy="1950367"/>
          </a:xfrm>
          <a:prstGeom prst="rect">
            <a:avLst/>
          </a:prstGeom>
          <a:noFill/>
        </p:spPr>
        <p:txBody>
          <a:bodyPr vert="wordArtVert" wrap="square" rtlCol="0">
            <a:spAutoFit/>
          </a:bodyPr>
          <a:lstStyle/>
          <a:p>
            <a:pPr algn="ctr"/>
            <a:r>
              <a:rPr lang="ru-RU" dirty="0">
                <a:solidFill>
                  <a:prstClr val="white"/>
                </a:solidFill>
              </a:rPr>
              <a:t>БЕЛКА</a:t>
            </a:r>
          </a:p>
        </p:txBody>
      </p:sp>
      <p:sp>
        <p:nvSpPr>
          <p:cNvPr id="12" name="TextBox 11"/>
          <p:cNvSpPr txBox="1"/>
          <p:nvPr/>
        </p:nvSpPr>
        <p:spPr>
          <a:xfrm>
            <a:off x="8612590" y="1900925"/>
            <a:ext cx="513410" cy="1035573"/>
          </a:xfrm>
          <a:prstGeom prst="rect">
            <a:avLst/>
          </a:prstGeom>
          <a:noFill/>
        </p:spPr>
        <p:txBody>
          <a:bodyPr vert="wordArtVert" wrap="square" rtlCol="0">
            <a:spAutoFit/>
          </a:bodyPr>
          <a:lstStyle/>
          <a:p>
            <a:pPr algn="ctr"/>
            <a:r>
              <a:rPr lang="ru-RU" dirty="0">
                <a:solidFill>
                  <a:prstClr val="white"/>
                </a:solidFill>
              </a:rPr>
              <a:t>ЁЖ</a:t>
            </a:r>
          </a:p>
        </p:txBody>
      </p:sp>
    </p:spTree>
    <p:extLst>
      <p:ext uri="{BB962C8B-B14F-4D97-AF65-F5344CB8AC3E}">
        <p14:creationId xmlns:p14="http://schemas.microsoft.com/office/powerpoint/2010/main" val="3199109301"/>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4" name="Содержимое 3" descr="2.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6921" y="1357302"/>
            <a:ext cx="3405211" cy="2500329"/>
          </a:xfrm>
          <a:prstGeom prst="rect">
            <a:avLst/>
          </a:prstGeom>
          <a:ln>
            <a:noFill/>
          </a:ln>
          <a:effectLst>
            <a:softEdge rad="112500"/>
          </a:effectLst>
        </p:spPr>
      </p:pic>
      <p:sp>
        <p:nvSpPr>
          <p:cNvPr id="3" name="Заголовок 2"/>
          <p:cNvSpPr>
            <a:spLocks noGrp="1"/>
          </p:cNvSpPr>
          <p:nvPr>
            <p:ph type="title"/>
          </p:nvPr>
        </p:nvSpPr>
        <p:spPr>
          <a:xfrm>
            <a:off x="545586" y="332656"/>
            <a:ext cx="2647895" cy="755893"/>
          </a:xfrm>
        </p:spPr>
        <p:txBody>
          <a:bodyPr/>
          <a:lstStyle/>
          <a:p>
            <a:r>
              <a:rPr lang="ru-RU" dirty="0" smtClean="0"/>
              <a:t>Птицы</a:t>
            </a:r>
            <a:endParaRPr lang="ru-RU" dirty="0"/>
          </a:p>
        </p:txBody>
      </p:sp>
      <p:pic>
        <p:nvPicPr>
          <p:cNvPr id="5" name="Рисунок 4" descr="1251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0101" y="404664"/>
            <a:ext cx="3996000" cy="2481432"/>
          </a:xfrm>
          <a:prstGeom prst="rect">
            <a:avLst/>
          </a:prstGeom>
          <a:ln>
            <a:noFill/>
          </a:ln>
          <a:effectLst>
            <a:softEdge rad="112500"/>
          </a:effectLst>
        </p:spPr>
      </p:pic>
      <p:pic>
        <p:nvPicPr>
          <p:cNvPr id="6" name="Рисунок 5" descr="7866.jp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72480" y="4040249"/>
            <a:ext cx="2421424" cy="2441727"/>
          </a:xfrm>
          <a:prstGeom prst="rect">
            <a:avLst/>
          </a:prstGeom>
          <a:ln>
            <a:noFill/>
          </a:ln>
          <a:effectLst>
            <a:softEdge rad="112500"/>
          </a:effectLst>
        </p:spPr>
      </p:pic>
      <p:sp>
        <p:nvSpPr>
          <p:cNvPr id="8" name="TextBox 7"/>
          <p:cNvSpPr txBox="1"/>
          <p:nvPr/>
        </p:nvSpPr>
        <p:spPr>
          <a:xfrm>
            <a:off x="3772499" y="1288912"/>
            <a:ext cx="513410" cy="2645501"/>
          </a:xfrm>
          <a:prstGeom prst="rect">
            <a:avLst/>
          </a:prstGeom>
          <a:noFill/>
        </p:spPr>
        <p:txBody>
          <a:bodyPr vert="wordArtVert" wrap="square" rtlCol="0">
            <a:spAutoFit/>
          </a:bodyPr>
          <a:lstStyle/>
          <a:p>
            <a:pPr algn="ctr"/>
            <a:r>
              <a:rPr lang="ru-RU" dirty="0">
                <a:solidFill>
                  <a:prstClr val="white"/>
                </a:solidFill>
              </a:rPr>
              <a:t>ГЛУХАРИ</a:t>
            </a:r>
          </a:p>
        </p:txBody>
      </p:sp>
      <p:sp>
        <p:nvSpPr>
          <p:cNvPr id="9" name="TextBox 8"/>
          <p:cNvSpPr txBox="1"/>
          <p:nvPr/>
        </p:nvSpPr>
        <p:spPr>
          <a:xfrm>
            <a:off x="5800894" y="2888087"/>
            <a:ext cx="1857388" cy="369332"/>
          </a:xfrm>
          <a:prstGeom prst="rect">
            <a:avLst/>
          </a:prstGeom>
          <a:noFill/>
        </p:spPr>
        <p:txBody>
          <a:bodyPr wrap="square" rtlCol="0">
            <a:spAutoFit/>
          </a:bodyPr>
          <a:lstStyle/>
          <a:p>
            <a:pPr algn="ctr"/>
            <a:r>
              <a:rPr lang="ru-RU" dirty="0">
                <a:solidFill>
                  <a:prstClr val="white"/>
                </a:solidFill>
              </a:rPr>
              <a:t>КУКУШКА</a:t>
            </a:r>
          </a:p>
        </p:txBody>
      </p:sp>
      <p:sp>
        <p:nvSpPr>
          <p:cNvPr id="10" name="TextBox 9"/>
          <p:cNvSpPr txBox="1"/>
          <p:nvPr/>
        </p:nvSpPr>
        <p:spPr>
          <a:xfrm>
            <a:off x="2936776" y="4296699"/>
            <a:ext cx="513410" cy="1928826"/>
          </a:xfrm>
          <a:prstGeom prst="rect">
            <a:avLst/>
          </a:prstGeom>
          <a:noFill/>
        </p:spPr>
        <p:txBody>
          <a:bodyPr vert="wordArtVert" wrap="square" rtlCol="0">
            <a:spAutoFit/>
          </a:bodyPr>
          <a:lstStyle/>
          <a:p>
            <a:pPr algn="ctr"/>
            <a:r>
              <a:rPr lang="ru-RU" dirty="0">
                <a:solidFill>
                  <a:prstClr val="white"/>
                </a:solidFill>
              </a:rPr>
              <a:t>ДЯТЕЛ</a:t>
            </a:r>
          </a:p>
        </p:txBody>
      </p:sp>
      <p:sp>
        <p:nvSpPr>
          <p:cNvPr id="11" name="TextBox 10"/>
          <p:cNvSpPr txBox="1"/>
          <p:nvPr/>
        </p:nvSpPr>
        <p:spPr>
          <a:xfrm>
            <a:off x="6031838" y="6297310"/>
            <a:ext cx="1160868" cy="369332"/>
          </a:xfrm>
          <a:prstGeom prst="rect">
            <a:avLst/>
          </a:prstGeom>
          <a:noFill/>
        </p:spPr>
        <p:txBody>
          <a:bodyPr wrap="square" rtlCol="0">
            <a:spAutoFit/>
          </a:bodyPr>
          <a:lstStyle/>
          <a:p>
            <a:pPr algn="ctr"/>
            <a:r>
              <a:rPr lang="ru-RU" dirty="0">
                <a:solidFill>
                  <a:prstClr val="white"/>
                </a:solidFill>
              </a:rPr>
              <a:t>СОВА</a:t>
            </a:r>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0101" y="3516526"/>
            <a:ext cx="3996000" cy="27647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1814572"/>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5" name="Рисунок 4" descr="ЛИСИЧКИ.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4295" y="1068822"/>
            <a:ext cx="3202678" cy="2257552"/>
          </a:xfrm>
          <a:prstGeom prst="rect">
            <a:avLst/>
          </a:prstGeom>
          <a:ln>
            <a:noFill/>
          </a:ln>
          <a:effectLst>
            <a:softEdge rad="112500"/>
          </a:effectLst>
        </p:spPr>
      </p:pic>
      <p:pic>
        <p:nvPicPr>
          <p:cNvPr id="4" name="Содержимое 3" descr="БОРОВИК.jpg"/>
          <p:cNvPicPr>
            <a:picLocks noGrp="1" noChangeAspect="1"/>
          </p:cNvPicPr>
          <p:nvPr>
            <p:ph idx="1"/>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6476281" y="3949867"/>
            <a:ext cx="2741141" cy="2160000"/>
          </a:xfrm>
          <a:prstGeom prst="rect">
            <a:avLst/>
          </a:prstGeom>
          <a:ln>
            <a:noFill/>
          </a:ln>
          <a:effectLst>
            <a:softEdge rad="112500"/>
          </a:effectLst>
        </p:spPr>
      </p:pic>
      <p:sp>
        <p:nvSpPr>
          <p:cNvPr id="3" name="Заголовок 2"/>
          <p:cNvSpPr>
            <a:spLocks noGrp="1"/>
          </p:cNvSpPr>
          <p:nvPr>
            <p:ph type="title"/>
          </p:nvPr>
        </p:nvSpPr>
        <p:spPr>
          <a:xfrm>
            <a:off x="436676" y="188640"/>
            <a:ext cx="8915400" cy="750912"/>
          </a:xfrm>
        </p:spPr>
        <p:txBody>
          <a:bodyPr/>
          <a:lstStyle/>
          <a:p>
            <a:pPr algn="ctr"/>
            <a:r>
              <a:rPr lang="ru-RU" dirty="0" smtClean="0"/>
              <a:t>Съедобные грибы</a:t>
            </a:r>
            <a:endParaRPr lang="ru-RU" dirty="0"/>
          </a:p>
        </p:txBody>
      </p:sp>
      <p:pic>
        <p:nvPicPr>
          <p:cNvPr id="6" name="Рисунок 5" descr="ПОДБЕРЁЗОВИКИ.jpg"/>
          <p:cNvPicPr>
            <a:picLocks noChangeAspect="1"/>
          </p:cNvPicPr>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232140" y="3978000"/>
            <a:ext cx="2674286" cy="2160000"/>
          </a:xfrm>
          <a:prstGeom prst="rect">
            <a:avLst/>
          </a:prstGeom>
          <a:ln>
            <a:noFill/>
          </a:ln>
          <a:effectLst>
            <a:softEdge rad="112500"/>
          </a:effectLst>
        </p:spPr>
      </p:pic>
      <p:pic>
        <p:nvPicPr>
          <p:cNvPr id="7" name="Рисунок 6" descr="ПОДОСИНОВИКИ.jpg"/>
          <p:cNvPicPr>
            <a:picLocks noChangeAspect="1"/>
          </p:cNvPicPr>
          <p:nvPr/>
        </p:nvPicPr>
        <p:blipFill>
          <a:blip r:embed="rId7" cstate="print">
            <a:extLst>
              <a:ext uri="{BEBA8EAE-BF5A-486C-A8C5-ECC9F3942E4B}">
                <a14:imgProps xmlns:a14="http://schemas.microsoft.com/office/drawing/2010/main">
                  <a14:imgLayer r:embed="rId8">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4587925" y="1164893"/>
            <a:ext cx="2779959" cy="2065410"/>
          </a:xfrm>
          <a:prstGeom prst="rect">
            <a:avLst/>
          </a:prstGeom>
          <a:ln>
            <a:noFill/>
          </a:ln>
          <a:effectLst>
            <a:softEdge rad="112500"/>
          </a:effectLst>
        </p:spPr>
      </p:pic>
      <p:pic>
        <p:nvPicPr>
          <p:cNvPr id="8" name="Рисунок 7" descr="СЫРОЕЖКА.jpg"/>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3362940" y="3985394"/>
            <a:ext cx="2860000" cy="2160000"/>
          </a:xfrm>
          <a:prstGeom prst="rect">
            <a:avLst/>
          </a:prstGeom>
          <a:ln>
            <a:noFill/>
          </a:ln>
          <a:effectLst>
            <a:softEdge rad="112500"/>
          </a:effectLst>
        </p:spPr>
      </p:pic>
      <p:sp>
        <p:nvSpPr>
          <p:cNvPr id="9" name="TextBox 8"/>
          <p:cNvSpPr txBox="1"/>
          <p:nvPr/>
        </p:nvSpPr>
        <p:spPr>
          <a:xfrm>
            <a:off x="7252720" y="6241366"/>
            <a:ext cx="1470432" cy="369332"/>
          </a:xfrm>
          <a:prstGeom prst="rect">
            <a:avLst/>
          </a:prstGeom>
          <a:noFill/>
        </p:spPr>
        <p:txBody>
          <a:bodyPr wrap="square" rtlCol="0">
            <a:spAutoFit/>
          </a:bodyPr>
          <a:lstStyle/>
          <a:p>
            <a:r>
              <a:rPr lang="ru-RU" dirty="0">
                <a:solidFill>
                  <a:prstClr val="white"/>
                </a:solidFill>
              </a:rPr>
              <a:t>БОРОВИК</a:t>
            </a:r>
          </a:p>
        </p:txBody>
      </p:sp>
      <p:sp>
        <p:nvSpPr>
          <p:cNvPr id="10" name="TextBox 9"/>
          <p:cNvSpPr txBox="1"/>
          <p:nvPr/>
        </p:nvSpPr>
        <p:spPr>
          <a:xfrm>
            <a:off x="1176543" y="3357562"/>
            <a:ext cx="1478182" cy="369332"/>
          </a:xfrm>
          <a:prstGeom prst="rect">
            <a:avLst/>
          </a:prstGeom>
          <a:noFill/>
        </p:spPr>
        <p:txBody>
          <a:bodyPr wrap="square" rtlCol="0">
            <a:spAutoFit/>
          </a:bodyPr>
          <a:lstStyle/>
          <a:p>
            <a:r>
              <a:rPr lang="ru-RU" dirty="0">
                <a:solidFill>
                  <a:prstClr val="white"/>
                </a:solidFill>
              </a:rPr>
              <a:t>ЛИСИЧКИ</a:t>
            </a:r>
          </a:p>
        </p:txBody>
      </p:sp>
      <p:sp>
        <p:nvSpPr>
          <p:cNvPr id="11" name="TextBox 10"/>
          <p:cNvSpPr txBox="1"/>
          <p:nvPr/>
        </p:nvSpPr>
        <p:spPr>
          <a:xfrm>
            <a:off x="389177" y="6265344"/>
            <a:ext cx="2394614" cy="369332"/>
          </a:xfrm>
          <a:prstGeom prst="rect">
            <a:avLst/>
          </a:prstGeom>
          <a:noFill/>
        </p:spPr>
        <p:txBody>
          <a:bodyPr wrap="square" rtlCol="0">
            <a:spAutoFit/>
          </a:bodyPr>
          <a:lstStyle/>
          <a:p>
            <a:r>
              <a:rPr lang="ru-RU" dirty="0">
                <a:solidFill>
                  <a:prstClr val="white"/>
                </a:solidFill>
              </a:rPr>
              <a:t>ПОДБЕРЁЗОВИКИ</a:t>
            </a:r>
          </a:p>
        </p:txBody>
      </p:sp>
      <p:sp>
        <p:nvSpPr>
          <p:cNvPr id="12" name="TextBox 11"/>
          <p:cNvSpPr txBox="1"/>
          <p:nvPr/>
        </p:nvSpPr>
        <p:spPr>
          <a:xfrm>
            <a:off x="4031353" y="6241366"/>
            <a:ext cx="1523174" cy="369332"/>
          </a:xfrm>
          <a:prstGeom prst="rect">
            <a:avLst/>
          </a:prstGeom>
          <a:noFill/>
        </p:spPr>
        <p:txBody>
          <a:bodyPr wrap="none" rtlCol="0">
            <a:spAutoFit/>
          </a:bodyPr>
          <a:lstStyle/>
          <a:p>
            <a:r>
              <a:rPr lang="ru-RU" dirty="0">
                <a:solidFill>
                  <a:prstClr val="white"/>
                </a:solidFill>
              </a:rPr>
              <a:t>СЫРОЕЖКА</a:t>
            </a:r>
          </a:p>
        </p:txBody>
      </p:sp>
      <p:sp>
        <p:nvSpPr>
          <p:cNvPr id="13" name="TextBox 12"/>
          <p:cNvSpPr txBox="1"/>
          <p:nvPr/>
        </p:nvSpPr>
        <p:spPr>
          <a:xfrm>
            <a:off x="4792940" y="3322577"/>
            <a:ext cx="2476517" cy="369332"/>
          </a:xfrm>
          <a:prstGeom prst="rect">
            <a:avLst/>
          </a:prstGeom>
          <a:noFill/>
        </p:spPr>
        <p:txBody>
          <a:bodyPr wrap="square" rtlCol="0">
            <a:spAutoFit/>
          </a:bodyPr>
          <a:lstStyle/>
          <a:p>
            <a:pPr algn="ctr"/>
            <a:r>
              <a:rPr lang="ru-RU" dirty="0">
                <a:solidFill>
                  <a:prstClr val="white"/>
                </a:solidFill>
              </a:rPr>
              <a:t>ПОДОСИНОВИКИ</a:t>
            </a:r>
          </a:p>
        </p:txBody>
      </p:sp>
    </p:spTree>
    <p:extLst>
      <p:ext uri="{BB962C8B-B14F-4D97-AF65-F5344CB8AC3E}">
        <p14:creationId xmlns:p14="http://schemas.microsoft.com/office/powerpoint/2010/main" val="1216433701"/>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4" name="Содержимое 3" descr="БЛЕДНАЯ ПОГАНКА.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56144" y="2348880"/>
            <a:ext cx="2723608" cy="2808000"/>
          </a:xfrm>
          <a:prstGeom prst="rect">
            <a:avLst/>
          </a:prstGeom>
          <a:ln>
            <a:noFill/>
          </a:ln>
          <a:effectLst>
            <a:softEdge rad="112500"/>
          </a:effectLst>
        </p:spPr>
      </p:pic>
      <p:sp>
        <p:nvSpPr>
          <p:cNvPr id="3" name="Заголовок 2"/>
          <p:cNvSpPr>
            <a:spLocks noGrp="1"/>
          </p:cNvSpPr>
          <p:nvPr>
            <p:ph type="title"/>
          </p:nvPr>
        </p:nvSpPr>
        <p:spPr>
          <a:xfrm>
            <a:off x="572691" y="188640"/>
            <a:ext cx="8915400" cy="894928"/>
          </a:xfrm>
        </p:spPr>
        <p:txBody>
          <a:bodyPr/>
          <a:lstStyle/>
          <a:p>
            <a:pPr algn="ctr"/>
            <a:r>
              <a:rPr lang="ru-RU" dirty="0" smtClean="0"/>
              <a:t>Несъедобные грибы</a:t>
            </a:r>
            <a:endParaRPr lang="ru-RU" dirty="0"/>
          </a:p>
        </p:txBody>
      </p:sp>
      <p:pic>
        <p:nvPicPr>
          <p:cNvPr id="5" name="Рисунок 4" descr="МУХОМОР.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9064" y="2348880"/>
            <a:ext cx="3152019" cy="2808000"/>
          </a:xfrm>
          <a:prstGeom prst="rect">
            <a:avLst/>
          </a:prstGeom>
          <a:ln>
            <a:noFill/>
          </a:ln>
          <a:effectLst>
            <a:softEdge rad="112500"/>
          </a:effectLst>
        </p:spPr>
      </p:pic>
      <p:sp>
        <p:nvSpPr>
          <p:cNvPr id="6" name="TextBox 5"/>
          <p:cNvSpPr txBox="1"/>
          <p:nvPr/>
        </p:nvSpPr>
        <p:spPr>
          <a:xfrm>
            <a:off x="992560" y="5431413"/>
            <a:ext cx="2863473" cy="369332"/>
          </a:xfrm>
          <a:prstGeom prst="rect">
            <a:avLst/>
          </a:prstGeom>
          <a:noFill/>
        </p:spPr>
        <p:txBody>
          <a:bodyPr wrap="square" rtlCol="0">
            <a:spAutoFit/>
          </a:bodyPr>
          <a:lstStyle/>
          <a:p>
            <a:pPr algn="ctr"/>
            <a:r>
              <a:rPr lang="ru-RU" dirty="0">
                <a:solidFill>
                  <a:prstClr val="white"/>
                </a:solidFill>
              </a:rPr>
              <a:t>БЛЕДНАЯ ПОГАНКА</a:t>
            </a:r>
          </a:p>
        </p:txBody>
      </p:sp>
      <p:sp>
        <p:nvSpPr>
          <p:cNvPr id="7" name="TextBox 6"/>
          <p:cNvSpPr txBox="1"/>
          <p:nvPr/>
        </p:nvSpPr>
        <p:spPr>
          <a:xfrm>
            <a:off x="5961112" y="5431413"/>
            <a:ext cx="2553909" cy="369332"/>
          </a:xfrm>
          <a:prstGeom prst="rect">
            <a:avLst/>
          </a:prstGeom>
          <a:noFill/>
        </p:spPr>
        <p:txBody>
          <a:bodyPr wrap="square" rtlCol="0">
            <a:spAutoFit/>
          </a:bodyPr>
          <a:lstStyle/>
          <a:p>
            <a:pPr algn="ctr"/>
            <a:r>
              <a:rPr lang="ru-RU" dirty="0">
                <a:solidFill>
                  <a:prstClr val="white"/>
                </a:solidFill>
              </a:rPr>
              <a:t>МУХОМОР</a:t>
            </a:r>
          </a:p>
        </p:txBody>
      </p:sp>
    </p:spTree>
    <p:extLst>
      <p:ext uri="{BB962C8B-B14F-4D97-AF65-F5344CB8AC3E}">
        <p14:creationId xmlns:p14="http://schemas.microsoft.com/office/powerpoint/2010/main" val="438109957"/>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560512" y="1700808"/>
            <a:ext cx="8915400" cy="4238636"/>
          </a:xfrm>
        </p:spPr>
        <p:txBody>
          <a:bodyPr>
            <a:normAutofit fontScale="92500" lnSpcReduction="10000"/>
          </a:bodyPr>
          <a:lstStyle/>
          <a:p>
            <a:pPr>
              <a:lnSpc>
                <a:spcPct val="150000"/>
              </a:lnSpc>
            </a:pPr>
            <a:r>
              <a:rPr lang="ru-RU" dirty="0" smtClean="0">
                <a:solidFill>
                  <a:schemeClr val="bg1"/>
                </a:solidFill>
              </a:rPr>
              <a:t>МЕСТО ОТДЫХА</a:t>
            </a:r>
          </a:p>
          <a:p>
            <a:pPr>
              <a:lnSpc>
                <a:spcPct val="150000"/>
              </a:lnSpc>
            </a:pPr>
            <a:r>
              <a:rPr lang="ru-RU" dirty="0" smtClean="0">
                <a:solidFill>
                  <a:schemeClr val="bg1"/>
                </a:solidFill>
              </a:rPr>
              <a:t>АПТЕКА</a:t>
            </a:r>
          </a:p>
          <a:p>
            <a:pPr>
              <a:lnSpc>
                <a:spcPct val="150000"/>
              </a:lnSpc>
            </a:pPr>
            <a:r>
              <a:rPr lang="ru-RU" dirty="0" smtClean="0">
                <a:solidFill>
                  <a:schemeClr val="bg1"/>
                </a:solidFill>
              </a:rPr>
              <a:t>ИСТОЧНИК ЧИСТОЙ ВОДЫ И ПИЩИ</a:t>
            </a:r>
          </a:p>
          <a:p>
            <a:pPr>
              <a:lnSpc>
                <a:spcPct val="150000"/>
              </a:lnSpc>
            </a:pPr>
            <a:r>
              <a:rPr lang="ru-RU" dirty="0" smtClean="0">
                <a:solidFill>
                  <a:schemeClr val="bg1"/>
                </a:solidFill>
              </a:rPr>
              <a:t>ИСТОЧНИК ДРЕВЕСИНЫ</a:t>
            </a:r>
          </a:p>
          <a:p>
            <a:pPr>
              <a:lnSpc>
                <a:spcPct val="150000"/>
              </a:lnSpc>
            </a:pPr>
            <a:r>
              <a:rPr lang="ru-RU" dirty="0" smtClean="0">
                <a:solidFill>
                  <a:schemeClr val="bg1"/>
                </a:solidFill>
              </a:rPr>
              <a:t>ИСТОЧНИК ТОПЛИВА</a:t>
            </a:r>
          </a:p>
          <a:p>
            <a:pPr>
              <a:lnSpc>
                <a:spcPct val="150000"/>
              </a:lnSpc>
            </a:pPr>
            <a:r>
              <a:rPr lang="ru-RU" dirty="0" smtClean="0">
                <a:solidFill>
                  <a:schemeClr val="bg1"/>
                </a:solidFill>
              </a:rPr>
              <a:t>ДОМ ДЛЯ РАСТЕНИЙ, ЖИВОТНЫХ, ГРИБОВ</a:t>
            </a:r>
          </a:p>
          <a:p>
            <a:pPr>
              <a:lnSpc>
                <a:spcPct val="150000"/>
              </a:lnSpc>
            </a:pPr>
            <a:r>
              <a:rPr lang="ru-RU" dirty="0" smtClean="0">
                <a:solidFill>
                  <a:schemeClr val="bg1"/>
                </a:solidFill>
              </a:rPr>
              <a:t>ЗАЩИТНИК ВОЗДУХА, ВОДОЁМОВ, ПОЧВ</a:t>
            </a:r>
            <a:endParaRPr lang="ru-RU" dirty="0">
              <a:solidFill>
                <a:schemeClr val="bg1"/>
              </a:solidFill>
            </a:endParaRPr>
          </a:p>
        </p:txBody>
      </p:sp>
      <p:sp>
        <p:nvSpPr>
          <p:cNvPr id="3" name="Заголовок 2"/>
          <p:cNvSpPr>
            <a:spLocks noGrp="1"/>
          </p:cNvSpPr>
          <p:nvPr>
            <p:ph type="title"/>
          </p:nvPr>
        </p:nvSpPr>
        <p:spPr>
          <a:xfrm>
            <a:off x="495300" y="152400"/>
            <a:ext cx="8915400" cy="1044352"/>
          </a:xfrm>
        </p:spPr>
        <p:txBody>
          <a:bodyPr/>
          <a:lstStyle/>
          <a:p>
            <a:pPr algn="ctr"/>
            <a:r>
              <a:rPr lang="ru-RU" dirty="0" smtClean="0"/>
              <a:t>Лес и человек</a:t>
            </a:r>
            <a:endParaRPr lang="ru-RU" dirty="0"/>
          </a:p>
        </p:txBody>
      </p:sp>
    </p:spTree>
    <p:extLst>
      <p:ext uri="{BB962C8B-B14F-4D97-AF65-F5344CB8AC3E}">
        <p14:creationId xmlns:p14="http://schemas.microsoft.com/office/powerpoint/2010/main" val="3585917089"/>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75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750"/>
                            </p:stCondLst>
                            <p:childTnLst>
                              <p:par>
                                <p:cTn id="13" presetID="10" presetClass="entr" presetSubtype="0" fill="hold" grpId="0" nodeType="afterEffect">
                                  <p:stCondLst>
                                    <p:cond delay="75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500"/>
                                        <p:tgtEl>
                                          <p:spTgt spid="2">
                                            <p:txEl>
                                              <p:pRg st="1" end="1"/>
                                            </p:txEl>
                                          </p:spTgt>
                                        </p:tgtEl>
                                      </p:cBhvr>
                                    </p:animEffect>
                                  </p:childTnLst>
                                </p:cTn>
                              </p:par>
                            </p:childTnLst>
                          </p:cTn>
                        </p:par>
                        <p:par>
                          <p:cTn id="16" fill="hold">
                            <p:stCondLst>
                              <p:cond delay="3000"/>
                            </p:stCondLst>
                            <p:childTnLst>
                              <p:par>
                                <p:cTn id="17" presetID="10" presetClass="entr" presetSubtype="0" fill="hold" grpId="0" nodeType="afterEffect">
                                  <p:stCondLst>
                                    <p:cond delay="75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fade">
                                      <p:cBhvr>
                                        <p:cTn id="19" dur="500"/>
                                        <p:tgtEl>
                                          <p:spTgt spid="2">
                                            <p:txEl>
                                              <p:pRg st="2" end="2"/>
                                            </p:txEl>
                                          </p:spTgt>
                                        </p:tgtEl>
                                      </p:cBhvr>
                                    </p:animEffect>
                                  </p:childTnLst>
                                </p:cTn>
                              </p:par>
                            </p:childTnLst>
                          </p:cTn>
                        </p:par>
                        <p:par>
                          <p:cTn id="20" fill="hold">
                            <p:stCondLst>
                              <p:cond delay="4250"/>
                            </p:stCondLst>
                            <p:childTnLst>
                              <p:par>
                                <p:cTn id="21" presetID="10" presetClass="entr" presetSubtype="0" fill="hold" grpId="0" nodeType="afterEffect">
                                  <p:stCondLst>
                                    <p:cond delay="1000"/>
                                  </p:stCondLst>
                                  <p:childTnLst>
                                    <p:set>
                                      <p:cBhvr>
                                        <p:cTn id="22" dur="1" fill="hold">
                                          <p:stCondLst>
                                            <p:cond delay="0"/>
                                          </p:stCondLst>
                                        </p:cTn>
                                        <p:tgtEl>
                                          <p:spTgt spid="2">
                                            <p:txEl>
                                              <p:pRg st="3" end="3"/>
                                            </p:txEl>
                                          </p:spTgt>
                                        </p:tgtEl>
                                        <p:attrNameLst>
                                          <p:attrName>style.visibility</p:attrName>
                                        </p:attrNameLst>
                                      </p:cBhvr>
                                      <p:to>
                                        <p:strVal val="visible"/>
                                      </p:to>
                                    </p:set>
                                    <p:animEffect transition="in" filter="fade">
                                      <p:cBhvr>
                                        <p:cTn id="23" dur="500"/>
                                        <p:tgtEl>
                                          <p:spTgt spid="2">
                                            <p:txEl>
                                              <p:pRg st="3" end="3"/>
                                            </p:txEl>
                                          </p:spTgt>
                                        </p:tgtEl>
                                      </p:cBhvr>
                                    </p:animEffect>
                                  </p:childTnLst>
                                </p:cTn>
                              </p:par>
                            </p:childTnLst>
                          </p:cTn>
                        </p:par>
                        <p:par>
                          <p:cTn id="24" fill="hold">
                            <p:stCondLst>
                              <p:cond delay="5750"/>
                            </p:stCondLst>
                            <p:childTnLst>
                              <p:par>
                                <p:cTn id="25" presetID="10" presetClass="entr" presetSubtype="0" fill="hold" grpId="0" nodeType="afterEffect">
                                  <p:stCondLst>
                                    <p:cond delay="100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par>
                          <p:cTn id="28" fill="hold">
                            <p:stCondLst>
                              <p:cond delay="7250"/>
                            </p:stCondLst>
                            <p:childTnLst>
                              <p:par>
                                <p:cTn id="29" presetID="10" presetClass="entr" presetSubtype="0" fill="hold" grpId="0" nodeType="afterEffect">
                                  <p:stCondLst>
                                    <p:cond delay="100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fade">
                                      <p:cBhvr>
                                        <p:cTn id="31" dur="500"/>
                                        <p:tgtEl>
                                          <p:spTgt spid="2">
                                            <p:txEl>
                                              <p:pRg st="5" end="5"/>
                                            </p:txEl>
                                          </p:spTgt>
                                        </p:tgtEl>
                                      </p:cBhvr>
                                    </p:animEffect>
                                  </p:childTnLst>
                                </p:cTn>
                              </p:par>
                            </p:childTnLst>
                          </p:cTn>
                        </p:par>
                        <p:par>
                          <p:cTn id="32" fill="hold">
                            <p:stCondLst>
                              <p:cond delay="8750"/>
                            </p:stCondLst>
                            <p:childTnLst>
                              <p:par>
                                <p:cTn id="33" presetID="10" presetClass="entr" presetSubtype="0" fill="hold" grpId="0" nodeType="afterEffect">
                                  <p:stCondLst>
                                    <p:cond delay="100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92490"/>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459296" y="302002"/>
            <a:ext cx="8915400" cy="828328"/>
          </a:xfrm>
        </p:spPr>
        <p:txBody>
          <a:body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5" name="TextBox 4"/>
          <p:cNvSpPr txBox="1"/>
          <p:nvPr/>
        </p:nvSpPr>
        <p:spPr>
          <a:xfrm>
            <a:off x="272480" y="1988840"/>
            <a:ext cx="9289032" cy="3549241"/>
          </a:xfrm>
          <a:prstGeom prst="rect">
            <a:avLst/>
          </a:prstGeom>
          <a:noFill/>
        </p:spPr>
        <p:txBody>
          <a:bodyPr wrap="square" rtlCol="0">
            <a:spAutoFit/>
          </a:bodyPr>
          <a:lstStyle/>
          <a:p>
            <a:pPr lvl="0" algn="ctr">
              <a:lnSpc>
                <a:spcPct val="120000"/>
              </a:lnSpc>
            </a:pPr>
            <a:r>
              <a:rPr lang="ru-RU" sz="2700" dirty="0">
                <a:solidFill>
                  <a:schemeClr val="bg1"/>
                </a:solidFill>
                <a:latin typeface="Calibri" pitchFamily="34" charset="0"/>
                <a:cs typeface="Calibri" pitchFamily="34" charset="0"/>
              </a:rPr>
              <a:t>Одна богатая дама, узнав о том, что растения очищают воздух, велела принести из зимнего сада в её спальню, которая не проветривалась, пять больших кадок с тропическими растениями. Утром дама проснулась с головной болью. После этого она стала утверждать, что растения не очищают воздух, а наоборот его </a:t>
            </a:r>
            <a:r>
              <a:rPr lang="ru-RU" sz="2700" dirty="0" smtClean="0">
                <a:solidFill>
                  <a:schemeClr val="bg1"/>
                </a:solidFill>
                <a:latin typeface="Calibri" pitchFamily="34" charset="0"/>
                <a:cs typeface="Calibri" pitchFamily="34" charset="0"/>
              </a:rPr>
              <a:t>портят.</a:t>
            </a:r>
          </a:p>
          <a:p>
            <a:pPr lvl="0" algn="ctr">
              <a:lnSpc>
                <a:spcPct val="120000"/>
              </a:lnSpc>
            </a:pPr>
            <a:r>
              <a:rPr lang="ru-RU" sz="2700" dirty="0" smtClean="0">
                <a:solidFill>
                  <a:schemeClr val="bg1"/>
                </a:solidFill>
                <a:latin typeface="Calibri" pitchFamily="34" charset="0"/>
                <a:cs typeface="Calibri" pitchFamily="34" charset="0"/>
              </a:rPr>
              <a:t>Как </a:t>
            </a:r>
            <a:r>
              <a:rPr lang="ru-RU" sz="2700" dirty="0">
                <a:solidFill>
                  <a:schemeClr val="bg1"/>
                </a:solidFill>
                <a:latin typeface="Calibri" pitchFamily="34" charset="0"/>
                <a:cs typeface="Calibri" pitchFamily="34" charset="0"/>
              </a:rPr>
              <a:t>бы вы объяснили даме ее ошибку</a:t>
            </a:r>
            <a:r>
              <a:rPr lang="ru-RU" sz="2700" dirty="0" smtClean="0">
                <a:solidFill>
                  <a:schemeClr val="bg1"/>
                </a:solidFill>
                <a:latin typeface="Calibri" pitchFamily="34" charset="0"/>
                <a:cs typeface="Calibri" pitchFamily="34" charset="0"/>
              </a:rPr>
              <a:t>?</a:t>
            </a:r>
            <a:endParaRPr lang="ru-RU" sz="2700" dirty="0">
              <a:solidFill>
                <a:schemeClr val="bg1"/>
              </a:solidFill>
              <a:latin typeface="Calibri" pitchFamily="34" charset="0"/>
              <a:cs typeface="Calibri" pitchFamily="34" charset="0"/>
            </a:endParaRPr>
          </a:p>
        </p:txBody>
      </p:sp>
      <p:sp>
        <p:nvSpPr>
          <p:cNvPr id="6" name="Овал 5"/>
          <p:cNvSpPr/>
          <p:nvPr/>
        </p:nvSpPr>
        <p:spPr>
          <a:xfrm>
            <a:off x="7658000" y="332656"/>
            <a:ext cx="1944216" cy="84147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CyrillicOld" pitchFamily="2" charset="0"/>
              </a:rPr>
              <a:t>ВОПРОС</a:t>
            </a:r>
            <a:endParaRPr lang="ru-RU" sz="2400" b="1" dirty="0">
              <a:latin typeface="CyrillicOld" pitchFamily="2" charset="0"/>
            </a:endParaRPr>
          </a:p>
        </p:txBody>
      </p:sp>
    </p:spTree>
    <p:extLst>
      <p:ext uri="{BB962C8B-B14F-4D97-AF65-F5344CB8AC3E}">
        <p14:creationId xmlns:p14="http://schemas.microsoft.com/office/powerpoint/2010/main" val="13395084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xit" presetSubtype="0" fill="hold" grpId="1" nodeType="afterEffect">
                                  <p:stCondLst>
                                    <p:cond delay="2500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81518"/>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2"/>
          <p:cNvSpPr txBox="1">
            <a:spLocks/>
          </p:cNvSpPr>
          <p:nvPr/>
        </p:nvSpPr>
        <p:spPr>
          <a:xfrm>
            <a:off x="459296" y="291030"/>
            <a:ext cx="8915400" cy="828328"/>
          </a:xfrm>
          <a:prstGeom prst="rect">
            <a:avLst/>
          </a:prstGeom>
          <a:ln w="6350" cap="rnd">
            <a:noFill/>
          </a:ln>
        </p:spPr>
        <p:txBody>
          <a:bodyPr vert="horz" rtlCol="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11" name="Овал 10"/>
          <p:cNvSpPr/>
          <p:nvPr/>
        </p:nvSpPr>
        <p:spPr>
          <a:xfrm>
            <a:off x="7658000" y="321684"/>
            <a:ext cx="1944216" cy="84147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CyrillicOld" pitchFamily="2" charset="0"/>
              </a:rPr>
              <a:t>ОТВЕТ</a:t>
            </a:r>
            <a:endParaRPr lang="ru-RU" sz="2400" b="1" dirty="0">
              <a:latin typeface="CyrillicOld" pitchFamily="2" charset="0"/>
            </a:endParaRPr>
          </a:p>
        </p:txBody>
      </p:sp>
      <p:sp>
        <p:nvSpPr>
          <p:cNvPr id="5" name="TextBox 4"/>
          <p:cNvSpPr txBox="1"/>
          <p:nvPr/>
        </p:nvSpPr>
        <p:spPr>
          <a:xfrm>
            <a:off x="308484" y="1530602"/>
            <a:ext cx="9289032" cy="5078313"/>
          </a:xfrm>
          <a:prstGeom prst="rect">
            <a:avLst/>
          </a:prstGeom>
          <a:noFill/>
        </p:spPr>
        <p:txBody>
          <a:bodyPr wrap="square" rtlCol="0">
            <a:spAutoFit/>
          </a:bodyPr>
          <a:lstStyle/>
          <a:p>
            <a:pPr algn="just"/>
            <a:r>
              <a:rPr lang="ru-RU" sz="2700" dirty="0">
                <a:solidFill>
                  <a:schemeClr val="bg1"/>
                </a:solidFill>
                <a:latin typeface="Calibri" pitchFamily="34" charset="0"/>
                <a:cs typeface="Calibri" pitchFamily="34" charset="0"/>
              </a:rPr>
              <a:t>У</a:t>
            </a:r>
            <a:r>
              <a:rPr lang="ru-RU" sz="2700" dirty="0" smtClean="0">
                <a:solidFill>
                  <a:schemeClr val="bg1"/>
                </a:solidFill>
                <a:latin typeface="Calibri" pitchFamily="34" charset="0"/>
                <a:cs typeface="Calibri" pitchFamily="34" charset="0"/>
              </a:rPr>
              <a:t> </a:t>
            </a:r>
            <a:r>
              <a:rPr lang="ru-RU" sz="2700" dirty="0">
                <a:solidFill>
                  <a:schemeClr val="bg1"/>
                </a:solidFill>
                <a:latin typeface="Calibri" pitchFamily="34" charset="0"/>
                <a:cs typeface="Calibri" pitchFamily="34" charset="0"/>
              </a:rPr>
              <a:t>растений (как у всех живых существ) есть дыхание и питание. Питаясь, они поглощают углекислый газ и выделяют </a:t>
            </a:r>
            <a:r>
              <a:rPr lang="ru-RU" sz="2700" dirty="0" smtClean="0">
                <a:solidFill>
                  <a:schemeClr val="bg1"/>
                </a:solidFill>
                <a:latin typeface="Calibri" pitchFamily="34" charset="0"/>
                <a:cs typeface="Calibri" pitchFamily="34" charset="0"/>
              </a:rPr>
              <a:t>кислород (процесс фотосинтеза). </a:t>
            </a:r>
            <a:r>
              <a:rPr lang="ru-RU" sz="2700" dirty="0">
                <a:solidFill>
                  <a:schemeClr val="bg1"/>
                </a:solidFill>
                <a:latin typeface="Calibri" pitchFamily="34" charset="0"/>
                <a:cs typeface="Calibri" pitchFamily="34" charset="0"/>
              </a:rPr>
              <a:t>Происходит это только на свету. Естественно, ночью растения кислорода не выделяют. А вот дыхание у растений идет так же, как и у нас: поглощают кислород, выделяют углекислый газ. Причем, происходит это круглосуточно. То есть, кислород они поглощают и днем, и ночью, просто ночью это не компенсируется выделением кислорода вследствие питания. </a:t>
            </a:r>
            <a:r>
              <a:rPr lang="ru-RU" sz="2700" dirty="0" smtClean="0">
                <a:solidFill>
                  <a:schemeClr val="bg1"/>
                </a:solidFill>
                <a:latin typeface="Calibri" pitchFamily="34" charset="0"/>
                <a:cs typeface="Calibri" pitchFamily="34" charset="0"/>
              </a:rPr>
              <a:t>Поэтому </a:t>
            </a:r>
            <a:r>
              <a:rPr lang="ru-RU" sz="2700" dirty="0">
                <a:solidFill>
                  <a:schemeClr val="bg1"/>
                </a:solidFill>
                <a:latin typeface="Calibri" pitchFamily="34" charset="0"/>
                <a:cs typeface="Calibri" pitchFamily="34" charset="0"/>
              </a:rPr>
              <a:t>нежелательно держать в комнате слишком много живых растений - они ночами забирают у вас кислород, ничего не давая взамен, может по утрам болеть голова</a:t>
            </a:r>
            <a:r>
              <a:rPr lang="ru-RU" sz="2700" dirty="0" smtClean="0">
                <a:solidFill>
                  <a:schemeClr val="bg1"/>
                </a:solidFill>
                <a:latin typeface="Calibri" pitchFamily="34" charset="0"/>
                <a:cs typeface="Calibri" pitchFamily="34" charset="0"/>
              </a:rPr>
              <a:t>.</a:t>
            </a:r>
            <a:endParaRPr lang="ru-RU" sz="27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713346553"/>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40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 y="1736"/>
            <a:ext cx="5695527" cy="685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с двумя скругленными противолежащими углами 6"/>
          <p:cNvSpPr/>
          <p:nvPr/>
        </p:nvSpPr>
        <p:spPr>
          <a:xfrm>
            <a:off x="4520952" y="1736"/>
            <a:ext cx="5385048" cy="6856264"/>
          </a:xfrm>
          <a:prstGeom prst="round2DiagRect">
            <a:avLst>
              <a:gd name="adj1" fmla="val 50000"/>
              <a:gd name="adj2" fmla="val 0"/>
            </a:avLst>
          </a:prstGeom>
          <a:ln/>
        </p:spPr>
        <p:style>
          <a:lnRef idx="0">
            <a:schemeClr val="accent3"/>
          </a:lnRef>
          <a:fillRef idx="3">
            <a:schemeClr val="accent3"/>
          </a:fillRef>
          <a:effectRef idx="3">
            <a:schemeClr val="accent3"/>
          </a:effectRef>
          <a:fontRef idx="minor">
            <a:schemeClr val="lt1"/>
          </a:fontRef>
        </p:style>
        <p:txBody>
          <a:bodyPr rtlCol="0" anchor="ctr"/>
          <a:lstStyle/>
          <a:p>
            <a:pPr algn="r">
              <a:spcBef>
                <a:spcPts val="600"/>
              </a:spcBef>
            </a:pPr>
            <a:endParaRPr lang="ru-RU" sz="2300" dirty="0">
              <a:solidFill>
                <a:schemeClr val="tx1"/>
              </a:solidFill>
            </a:endParaRPr>
          </a:p>
        </p:txBody>
      </p:sp>
      <p:sp>
        <p:nvSpPr>
          <p:cNvPr id="8" name="TextBox 7"/>
          <p:cNvSpPr txBox="1"/>
          <p:nvPr/>
        </p:nvSpPr>
        <p:spPr>
          <a:xfrm>
            <a:off x="4736976" y="585403"/>
            <a:ext cx="4968552" cy="5688930"/>
          </a:xfrm>
          <a:prstGeom prst="rect">
            <a:avLst/>
          </a:prstGeom>
          <a:noFill/>
        </p:spPr>
        <p:txBody>
          <a:bodyPr wrap="square" rtlCol="0">
            <a:spAutoFit/>
          </a:bodyPr>
          <a:lstStyle/>
          <a:p>
            <a:pPr algn="r">
              <a:lnSpc>
                <a:spcPct val="120000"/>
              </a:lnSpc>
              <a:spcBef>
                <a:spcPts val="600"/>
              </a:spcBef>
            </a:pPr>
            <a:r>
              <a:rPr lang="ru-RU" sz="2400" dirty="0" smtClean="0">
                <a:solidFill>
                  <a:schemeClr val="tx1"/>
                </a:solidFill>
              </a:rPr>
              <a:t>Генеральная Ассамблея</a:t>
            </a:r>
          </a:p>
          <a:p>
            <a:pPr algn="r">
              <a:lnSpc>
                <a:spcPct val="120000"/>
              </a:lnSpc>
              <a:spcBef>
                <a:spcPts val="600"/>
              </a:spcBef>
            </a:pPr>
            <a:r>
              <a:rPr lang="ru-RU" sz="2400" dirty="0" smtClean="0">
                <a:solidFill>
                  <a:schemeClr val="tx1"/>
                </a:solidFill>
              </a:rPr>
              <a:t>ООН провозгласила </a:t>
            </a:r>
            <a:r>
              <a:rPr lang="ru-RU" sz="2400" b="1" dirty="0" smtClean="0">
                <a:solidFill>
                  <a:schemeClr val="tx1"/>
                </a:solidFill>
              </a:rPr>
              <a:t>21 марта</a:t>
            </a:r>
          </a:p>
          <a:p>
            <a:pPr algn="r">
              <a:lnSpc>
                <a:spcPct val="120000"/>
              </a:lnSpc>
              <a:spcBef>
                <a:spcPts val="600"/>
              </a:spcBef>
            </a:pPr>
            <a:r>
              <a:rPr lang="ru-RU" sz="2400" b="1" dirty="0" smtClean="0">
                <a:solidFill>
                  <a:schemeClr val="tx1"/>
                </a:solidFill>
              </a:rPr>
              <a:t>Международным днем лесов.</a:t>
            </a:r>
            <a:endParaRPr lang="ru-RU" sz="2400" dirty="0" smtClean="0">
              <a:solidFill>
                <a:schemeClr val="tx1"/>
              </a:solidFill>
            </a:endParaRPr>
          </a:p>
          <a:p>
            <a:pPr algn="r">
              <a:lnSpc>
                <a:spcPct val="120000"/>
              </a:lnSpc>
              <a:spcBef>
                <a:spcPts val="600"/>
              </a:spcBef>
            </a:pPr>
            <a:endParaRPr lang="ru-RU" sz="2400" dirty="0" smtClean="0">
              <a:solidFill>
                <a:schemeClr val="tx1"/>
              </a:solidFill>
            </a:endParaRPr>
          </a:p>
          <a:p>
            <a:pPr>
              <a:lnSpc>
                <a:spcPct val="120000"/>
              </a:lnSpc>
              <a:spcBef>
                <a:spcPts val="600"/>
              </a:spcBef>
            </a:pPr>
            <a:r>
              <a:rPr lang="ru-RU" sz="2400" dirty="0" smtClean="0">
                <a:solidFill>
                  <a:schemeClr val="tx1"/>
                </a:solidFill>
              </a:rPr>
              <a:t>Основной задачей этого праздника является привлечение внимания жителей планеты к проблеме сохранения лесов, информирование о значимости лесных экосистем, их подлинном состоянии и основных мерах по их защите и восстановлению.</a:t>
            </a:r>
            <a:endParaRPr lang="ru-RU" sz="2400" dirty="0">
              <a:solidFill>
                <a:schemeClr val="tx1"/>
              </a:solidFill>
            </a:endParaRPr>
          </a:p>
        </p:txBody>
      </p:sp>
    </p:spTree>
    <p:extLst>
      <p:ext uri="{BB962C8B-B14F-4D97-AF65-F5344CB8AC3E}">
        <p14:creationId xmlns:p14="http://schemas.microsoft.com/office/powerpoint/2010/main" val="191506146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4" presetClass="exit" presetSubtype="10" fill="hold" grpId="1" nodeType="afterEffect">
                                  <p:stCondLst>
                                    <p:cond delay="17000"/>
                                  </p:stCondLst>
                                  <p:childTnLst>
                                    <p:animEffect transition="out" filter="randombar(horizont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92490"/>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459296" y="302002"/>
            <a:ext cx="8915400" cy="828328"/>
          </a:xfrm>
        </p:spPr>
        <p:txBody>
          <a:body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5" name="TextBox 4"/>
          <p:cNvSpPr txBox="1"/>
          <p:nvPr/>
        </p:nvSpPr>
        <p:spPr>
          <a:xfrm>
            <a:off x="316129" y="1844824"/>
            <a:ext cx="9289032" cy="1865126"/>
          </a:xfrm>
          <a:prstGeom prst="rect">
            <a:avLst/>
          </a:prstGeom>
          <a:noFill/>
        </p:spPr>
        <p:txBody>
          <a:bodyPr wrap="square" rtlCol="0">
            <a:spAutoFit/>
          </a:bodyPr>
          <a:lstStyle/>
          <a:p>
            <a:pPr lvl="0" algn="ctr">
              <a:lnSpc>
                <a:spcPct val="120000"/>
              </a:lnSpc>
            </a:pPr>
            <a:r>
              <a:rPr lang="ru-RU" sz="3200" dirty="0" smtClean="0">
                <a:solidFill>
                  <a:schemeClr val="bg1"/>
                </a:solidFill>
                <a:latin typeface="Calibri" pitchFamily="34" charset="0"/>
                <a:cs typeface="Calibri" pitchFamily="34" charset="0"/>
              </a:rPr>
              <a:t>После дождя можно наблюдать массовый выход дождевых червей на поверхность почвы.</a:t>
            </a:r>
          </a:p>
          <a:p>
            <a:pPr lvl="0" algn="ctr">
              <a:lnSpc>
                <a:spcPct val="120000"/>
              </a:lnSpc>
            </a:pPr>
            <a:r>
              <a:rPr lang="ru-RU" sz="3200" dirty="0" smtClean="0">
                <a:solidFill>
                  <a:schemeClr val="bg1"/>
                </a:solidFill>
                <a:latin typeface="Calibri" pitchFamily="34" charset="0"/>
                <a:cs typeface="Calibri" pitchFamily="34" charset="0"/>
              </a:rPr>
              <a:t>Какова причина этого явления?</a:t>
            </a:r>
            <a:endParaRPr lang="ru-RU" sz="3200" dirty="0">
              <a:solidFill>
                <a:schemeClr val="bg1"/>
              </a:solidFill>
              <a:latin typeface="Calibri" pitchFamily="34" charset="0"/>
              <a:cs typeface="Calibri" pitchFamily="34" charset="0"/>
            </a:endParaRPr>
          </a:p>
        </p:txBody>
      </p:sp>
      <p:sp>
        <p:nvSpPr>
          <p:cNvPr id="6" name="Овал 5"/>
          <p:cNvSpPr/>
          <p:nvPr/>
        </p:nvSpPr>
        <p:spPr>
          <a:xfrm>
            <a:off x="7658000" y="332656"/>
            <a:ext cx="1944216" cy="84147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CyrillicOld" pitchFamily="2" charset="0"/>
              </a:rPr>
              <a:t>ВОПРОС</a:t>
            </a:r>
            <a:endParaRPr lang="ru-RU" sz="2400" b="1" dirty="0">
              <a:latin typeface="CyrillicOld" pitchFamily="2"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9464" y="3933056"/>
            <a:ext cx="2405434" cy="24184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651326"/>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6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81518"/>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2"/>
          <p:cNvSpPr txBox="1">
            <a:spLocks/>
          </p:cNvSpPr>
          <p:nvPr/>
        </p:nvSpPr>
        <p:spPr>
          <a:xfrm>
            <a:off x="459296" y="291030"/>
            <a:ext cx="8915400" cy="828328"/>
          </a:xfrm>
          <a:prstGeom prst="rect">
            <a:avLst/>
          </a:prstGeom>
          <a:ln w="6350" cap="rnd">
            <a:noFill/>
          </a:ln>
        </p:spPr>
        <p:txBody>
          <a:bodyPr vert="horz" rtlCol="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11" name="Овал 10"/>
          <p:cNvSpPr/>
          <p:nvPr/>
        </p:nvSpPr>
        <p:spPr>
          <a:xfrm>
            <a:off x="7658000" y="321684"/>
            <a:ext cx="1944216" cy="84147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CyrillicOld" pitchFamily="2" charset="0"/>
              </a:rPr>
              <a:t>ОТВЕТ</a:t>
            </a:r>
            <a:endParaRPr lang="ru-RU" sz="2400" b="1" dirty="0">
              <a:latin typeface="CyrillicOld" pitchFamily="2" charset="0"/>
            </a:endParaRPr>
          </a:p>
        </p:txBody>
      </p:sp>
      <p:sp>
        <p:nvSpPr>
          <p:cNvPr id="5" name="TextBox 4"/>
          <p:cNvSpPr txBox="1"/>
          <p:nvPr/>
        </p:nvSpPr>
        <p:spPr>
          <a:xfrm>
            <a:off x="308484" y="1438269"/>
            <a:ext cx="9289032" cy="2554545"/>
          </a:xfrm>
          <a:prstGeom prst="rect">
            <a:avLst/>
          </a:prstGeom>
          <a:noFill/>
        </p:spPr>
        <p:txBody>
          <a:bodyPr wrap="square" rtlCol="0">
            <a:spAutoFit/>
          </a:bodyPr>
          <a:lstStyle/>
          <a:p>
            <a:pPr algn="just"/>
            <a:r>
              <a:rPr lang="ru-RU" sz="3200" dirty="0" smtClean="0">
                <a:solidFill>
                  <a:schemeClr val="bg1"/>
                </a:solidFill>
                <a:latin typeface="Calibri" pitchFamily="34" charset="0"/>
                <a:cs typeface="Calibri" pitchFamily="34" charset="0"/>
              </a:rPr>
              <a:t>Из уроков биологии нам известно, что дождевые черви дышат атмосферным воздухом. Когда  земля наполняется водой, им там дышать нечем (вода вытесняет воздух). Дождевые черви выползают на поверхность почвы.</a:t>
            </a:r>
            <a:endParaRPr lang="ru-RU" sz="3200" dirty="0">
              <a:solidFill>
                <a:schemeClr val="bg1"/>
              </a:solidFill>
              <a:latin typeface="Calibri" pitchFamily="34" charset="0"/>
              <a:cs typeface="Calibri" pitchFamily="34"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9464" y="3933056"/>
            <a:ext cx="2405434" cy="24184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437954"/>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11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par>
                          <p:cTn id="12" fill="hold">
                            <p:stCondLst>
                              <p:cond delay="12000"/>
                            </p:stCondLst>
                            <p:childTnLst>
                              <p:par>
                                <p:cTn id="13" presetID="10" presetClass="exit" presetSubtype="0" fill="hold" nodeType="after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92490"/>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459296" y="302002"/>
            <a:ext cx="8915400" cy="828328"/>
          </a:xfrm>
        </p:spPr>
        <p:txBody>
          <a:body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5" name="TextBox 4"/>
          <p:cNvSpPr txBox="1"/>
          <p:nvPr/>
        </p:nvSpPr>
        <p:spPr>
          <a:xfrm>
            <a:off x="316129" y="1844824"/>
            <a:ext cx="9289032" cy="1234825"/>
          </a:xfrm>
          <a:prstGeom prst="rect">
            <a:avLst/>
          </a:prstGeom>
          <a:noFill/>
        </p:spPr>
        <p:txBody>
          <a:bodyPr wrap="square" rtlCol="0">
            <a:spAutoFit/>
          </a:bodyPr>
          <a:lstStyle/>
          <a:p>
            <a:pPr lvl="0" algn="ctr">
              <a:lnSpc>
                <a:spcPct val="120000"/>
              </a:lnSpc>
            </a:pPr>
            <a:r>
              <a:rPr lang="ru-RU" sz="3200" dirty="0" smtClean="0">
                <a:solidFill>
                  <a:schemeClr val="bg1"/>
                </a:solidFill>
                <a:latin typeface="Calibri" pitchFamily="34" charset="0"/>
                <a:cs typeface="Calibri" pitchFamily="34" charset="0"/>
              </a:rPr>
              <a:t>Почему лоси и другие копытные</a:t>
            </a:r>
          </a:p>
          <a:p>
            <a:pPr lvl="0" algn="ctr">
              <a:lnSpc>
                <a:spcPct val="120000"/>
              </a:lnSpc>
            </a:pPr>
            <a:r>
              <a:rPr lang="ru-RU" sz="3200" dirty="0" smtClean="0">
                <a:solidFill>
                  <a:schemeClr val="bg1"/>
                </a:solidFill>
                <a:latin typeface="Calibri" pitchFamily="34" charset="0"/>
                <a:cs typeface="Calibri" pitchFamily="34" charset="0"/>
              </a:rPr>
              <a:t>едят ядовитые грибы?</a:t>
            </a:r>
            <a:endParaRPr lang="ru-RU" sz="3200" dirty="0">
              <a:solidFill>
                <a:schemeClr val="bg1"/>
              </a:solidFill>
              <a:latin typeface="Calibri" pitchFamily="34" charset="0"/>
              <a:cs typeface="Calibri" pitchFamily="34" charset="0"/>
            </a:endParaRPr>
          </a:p>
        </p:txBody>
      </p:sp>
      <p:sp>
        <p:nvSpPr>
          <p:cNvPr id="6" name="Овал 5"/>
          <p:cNvSpPr/>
          <p:nvPr/>
        </p:nvSpPr>
        <p:spPr>
          <a:xfrm>
            <a:off x="7658000" y="332656"/>
            <a:ext cx="1944216" cy="84147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CyrillicOld" pitchFamily="2" charset="0"/>
              </a:rPr>
              <a:t>ВОПРОС</a:t>
            </a:r>
            <a:endParaRPr lang="ru-RU" sz="2400" b="1" dirty="0">
              <a:latin typeface="CyrillicOld" pitchFamily="2"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7336" y="4919661"/>
            <a:ext cx="959222" cy="1438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245" y="3428999"/>
            <a:ext cx="4876800" cy="29813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826977"/>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25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81518"/>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2"/>
          <p:cNvSpPr txBox="1">
            <a:spLocks/>
          </p:cNvSpPr>
          <p:nvPr/>
        </p:nvSpPr>
        <p:spPr>
          <a:xfrm>
            <a:off x="459296" y="291030"/>
            <a:ext cx="8915400" cy="828328"/>
          </a:xfrm>
          <a:prstGeom prst="rect">
            <a:avLst/>
          </a:prstGeom>
          <a:ln w="6350" cap="rnd">
            <a:noFill/>
          </a:ln>
        </p:spPr>
        <p:txBody>
          <a:bodyPr vert="horz" rtlCol="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11" name="Овал 10"/>
          <p:cNvSpPr/>
          <p:nvPr/>
        </p:nvSpPr>
        <p:spPr>
          <a:xfrm>
            <a:off x="7658000" y="321684"/>
            <a:ext cx="1944216" cy="84147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CyrillicOld" pitchFamily="2" charset="0"/>
              </a:rPr>
              <a:t>ОТВЕТ</a:t>
            </a:r>
            <a:endParaRPr lang="ru-RU" sz="2400" b="1" dirty="0">
              <a:latin typeface="CyrillicOld" pitchFamily="2" charset="0"/>
            </a:endParaRPr>
          </a:p>
        </p:txBody>
      </p:sp>
      <p:sp>
        <p:nvSpPr>
          <p:cNvPr id="5" name="TextBox 4"/>
          <p:cNvSpPr txBox="1"/>
          <p:nvPr/>
        </p:nvSpPr>
        <p:spPr>
          <a:xfrm>
            <a:off x="308484" y="1438269"/>
            <a:ext cx="9289032" cy="3539430"/>
          </a:xfrm>
          <a:prstGeom prst="rect">
            <a:avLst/>
          </a:prstGeom>
          <a:noFill/>
        </p:spPr>
        <p:txBody>
          <a:bodyPr wrap="square" rtlCol="0">
            <a:spAutoFit/>
          </a:bodyPr>
          <a:lstStyle/>
          <a:p>
            <a:pPr algn="just"/>
            <a:r>
              <a:rPr lang="ru-RU" sz="3200" dirty="0" smtClean="0">
                <a:solidFill>
                  <a:schemeClr val="bg1"/>
                </a:solidFill>
                <a:latin typeface="Calibri" pitchFamily="34" charset="0"/>
                <a:cs typeface="Calibri" pitchFamily="34" charset="0"/>
              </a:rPr>
              <a:t>Из уроков биологии нам известно, что лось ест ядовитые грибы для очищения своего организма или когда заболевает. Лоси лечатся мухоморами. Они проглатывают грибы целиком, иногда сразу по несколько штук. Мухоморы для лосей - лекарство, помогающее избавиться от глистов. Не брезгуют ими и белки, сороки, слизни.</a:t>
            </a:r>
            <a:endParaRPr lang="ru-RU" sz="32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91967209"/>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15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92490"/>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459296" y="302002"/>
            <a:ext cx="8915400" cy="828328"/>
          </a:xfrm>
        </p:spPr>
        <p:txBody>
          <a:body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5" name="TextBox 4"/>
          <p:cNvSpPr txBox="1"/>
          <p:nvPr/>
        </p:nvSpPr>
        <p:spPr>
          <a:xfrm>
            <a:off x="308484" y="1690525"/>
            <a:ext cx="9289032" cy="4780411"/>
          </a:xfrm>
          <a:prstGeom prst="rect">
            <a:avLst/>
          </a:prstGeom>
          <a:noFill/>
        </p:spPr>
        <p:txBody>
          <a:bodyPr wrap="square" rtlCol="0">
            <a:spAutoFit/>
          </a:bodyPr>
          <a:lstStyle/>
          <a:p>
            <a:pPr lvl="0" algn="ctr">
              <a:lnSpc>
                <a:spcPct val="120000"/>
              </a:lnSpc>
            </a:pPr>
            <a:r>
              <a:rPr lang="ru-RU" sz="3200" dirty="0" smtClean="0">
                <a:solidFill>
                  <a:schemeClr val="bg1"/>
                </a:solidFill>
                <a:latin typeface="Calibri" pitchFamily="34" charset="0"/>
                <a:cs typeface="Calibri" pitchFamily="34" charset="0"/>
              </a:rPr>
              <a:t>В одной сказке злая мачеха посылает в лес зимой маленькую девочку-падчерицу и приказывает ей принести свежих ягод. Добрый волшебник помогает ей. Он совершает чудо, и девочка из-под снега достает свежие красные ягоды.</a:t>
            </a:r>
          </a:p>
          <a:p>
            <a:pPr lvl="0" algn="ctr">
              <a:lnSpc>
                <a:spcPct val="120000"/>
              </a:lnSpc>
            </a:pPr>
            <a:r>
              <a:rPr lang="ru-RU" sz="3200" dirty="0" smtClean="0">
                <a:solidFill>
                  <a:schemeClr val="bg1"/>
                </a:solidFill>
                <a:latin typeface="Calibri" pitchFamily="34" charset="0"/>
                <a:cs typeface="Calibri" pitchFamily="34" charset="0"/>
              </a:rPr>
              <a:t>Что это за ягода? Почему под снегом листья</a:t>
            </a:r>
          </a:p>
          <a:p>
            <a:pPr lvl="0" algn="ctr">
              <a:lnSpc>
                <a:spcPct val="120000"/>
              </a:lnSpc>
            </a:pPr>
            <a:r>
              <a:rPr lang="ru-RU" sz="3200" dirty="0" smtClean="0">
                <a:solidFill>
                  <a:schemeClr val="bg1"/>
                </a:solidFill>
                <a:latin typeface="Calibri" pitchFamily="34" charset="0"/>
                <a:cs typeface="Calibri" pitchFamily="34" charset="0"/>
              </a:rPr>
              <a:t>у этого кустарничка остаются зелеными,</a:t>
            </a:r>
          </a:p>
          <a:p>
            <a:pPr lvl="0" algn="ctr">
              <a:lnSpc>
                <a:spcPct val="120000"/>
              </a:lnSpc>
            </a:pPr>
            <a:r>
              <a:rPr lang="ru-RU" sz="3200" dirty="0" smtClean="0">
                <a:solidFill>
                  <a:schemeClr val="bg1"/>
                </a:solidFill>
                <a:latin typeface="Calibri" pitchFamily="34" charset="0"/>
                <a:cs typeface="Calibri" pitchFamily="34" charset="0"/>
              </a:rPr>
              <a:t>и сохраняется ягода?</a:t>
            </a:r>
            <a:endParaRPr lang="ru-RU" sz="3200" dirty="0">
              <a:solidFill>
                <a:schemeClr val="bg1"/>
              </a:solidFill>
              <a:latin typeface="Calibri" pitchFamily="34" charset="0"/>
              <a:cs typeface="Calibri" pitchFamily="34" charset="0"/>
            </a:endParaRPr>
          </a:p>
        </p:txBody>
      </p:sp>
      <p:sp>
        <p:nvSpPr>
          <p:cNvPr id="6" name="Овал 5"/>
          <p:cNvSpPr/>
          <p:nvPr/>
        </p:nvSpPr>
        <p:spPr>
          <a:xfrm>
            <a:off x="7658000" y="332656"/>
            <a:ext cx="1944216" cy="84147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CyrillicOld" pitchFamily="2" charset="0"/>
              </a:rPr>
              <a:t>ВОПРОС</a:t>
            </a:r>
            <a:endParaRPr lang="ru-RU" sz="2400" b="1" dirty="0">
              <a:latin typeface="CyrillicOld" pitchFamily="2" charset="0"/>
            </a:endParaRPr>
          </a:p>
        </p:txBody>
      </p:sp>
    </p:spTree>
    <p:extLst>
      <p:ext uri="{BB962C8B-B14F-4D97-AF65-F5344CB8AC3E}">
        <p14:creationId xmlns:p14="http://schemas.microsoft.com/office/powerpoint/2010/main" val="3857696719"/>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18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81518"/>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2"/>
          <p:cNvSpPr txBox="1">
            <a:spLocks/>
          </p:cNvSpPr>
          <p:nvPr/>
        </p:nvSpPr>
        <p:spPr>
          <a:xfrm>
            <a:off x="459296" y="291030"/>
            <a:ext cx="8915400" cy="828328"/>
          </a:xfrm>
          <a:prstGeom prst="rect">
            <a:avLst/>
          </a:prstGeom>
          <a:ln w="6350" cap="rnd">
            <a:noFill/>
          </a:ln>
        </p:spPr>
        <p:txBody>
          <a:bodyPr vert="horz" rtlCol="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11" name="Овал 10"/>
          <p:cNvSpPr/>
          <p:nvPr/>
        </p:nvSpPr>
        <p:spPr>
          <a:xfrm>
            <a:off x="7658000" y="321684"/>
            <a:ext cx="1944216" cy="84147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CyrillicOld" pitchFamily="2" charset="0"/>
              </a:rPr>
              <a:t>ОТВЕТ</a:t>
            </a:r>
            <a:endParaRPr lang="ru-RU" sz="2400" b="1" dirty="0">
              <a:latin typeface="CyrillicOld" pitchFamily="2" charset="0"/>
            </a:endParaRPr>
          </a:p>
        </p:txBody>
      </p:sp>
      <p:sp>
        <p:nvSpPr>
          <p:cNvPr id="5" name="TextBox 4"/>
          <p:cNvSpPr txBox="1"/>
          <p:nvPr/>
        </p:nvSpPr>
        <p:spPr>
          <a:xfrm>
            <a:off x="308484" y="1438269"/>
            <a:ext cx="9289032" cy="2554545"/>
          </a:xfrm>
          <a:prstGeom prst="rect">
            <a:avLst/>
          </a:prstGeom>
          <a:noFill/>
        </p:spPr>
        <p:txBody>
          <a:bodyPr wrap="square" rtlCol="0">
            <a:spAutoFit/>
          </a:bodyPr>
          <a:lstStyle/>
          <a:p>
            <a:pPr algn="just"/>
            <a:r>
              <a:rPr lang="ru-RU" sz="3200" dirty="0" smtClean="0">
                <a:solidFill>
                  <a:schemeClr val="bg1"/>
                </a:solidFill>
                <a:latin typeface="Calibri" pitchFamily="34" charset="0"/>
                <a:cs typeface="Calibri" pitchFamily="34" charset="0"/>
              </a:rPr>
              <a:t>Это брусника.</a:t>
            </a:r>
          </a:p>
          <a:p>
            <a:pPr algn="just"/>
            <a:r>
              <a:rPr lang="ru-RU" sz="3200" dirty="0" smtClean="0">
                <a:solidFill>
                  <a:schemeClr val="bg1"/>
                </a:solidFill>
                <a:latin typeface="Calibri" pitchFamily="34" charset="0"/>
                <a:cs typeface="Calibri" pitchFamily="34" charset="0"/>
              </a:rPr>
              <a:t>Брусника - вечнозеленый кустарничек, который не сбрасывает осенью листочки и зимой под снегом остается зеленым. Ягодам мороз не страшен, они к весне становятся вкуснее и слаще.</a:t>
            </a:r>
            <a:endParaRPr lang="ru-RU" sz="3200" dirty="0">
              <a:solidFill>
                <a:schemeClr val="bg1"/>
              </a:solidFill>
              <a:latin typeface="Calibri" pitchFamily="34" charset="0"/>
              <a:cs typeface="Calibri" pitchFamily="34" charset="0"/>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119" y="3501008"/>
            <a:ext cx="2374577" cy="316048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5558104"/>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12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92490"/>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459296" y="302002"/>
            <a:ext cx="8915400" cy="828328"/>
          </a:xfrm>
        </p:spPr>
        <p:txBody>
          <a:body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5" name="TextBox 4"/>
          <p:cNvSpPr txBox="1"/>
          <p:nvPr/>
        </p:nvSpPr>
        <p:spPr>
          <a:xfrm>
            <a:off x="308484" y="1690525"/>
            <a:ext cx="9289032" cy="1865126"/>
          </a:xfrm>
          <a:prstGeom prst="rect">
            <a:avLst/>
          </a:prstGeom>
          <a:noFill/>
        </p:spPr>
        <p:txBody>
          <a:bodyPr wrap="square" rtlCol="0">
            <a:spAutoFit/>
          </a:bodyPr>
          <a:lstStyle/>
          <a:p>
            <a:pPr lvl="0" algn="ctr">
              <a:lnSpc>
                <a:spcPct val="120000"/>
              </a:lnSpc>
            </a:pPr>
            <a:r>
              <a:rPr lang="ru-RU" sz="3200" dirty="0" smtClean="0">
                <a:solidFill>
                  <a:schemeClr val="bg1"/>
                </a:solidFill>
                <a:latin typeface="Calibri" pitchFamily="34" charset="0"/>
                <a:cs typeface="Calibri" pitchFamily="34" charset="0"/>
              </a:rPr>
              <a:t>Березу вы, конечно, знаете. А знаете ли вы,</a:t>
            </a:r>
          </a:p>
          <a:p>
            <a:pPr lvl="0" algn="ctr">
              <a:lnSpc>
                <a:spcPct val="120000"/>
              </a:lnSpc>
            </a:pPr>
            <a:r>
              <a:rPr lang="ru-RU" sz="3200" dirty="0" smtClean="0">
                <a:solidFill>
                  <a:schemeClr val="bg1"/>
                </a:solidFill>
                <a:latin typeface="Calibri" pitchFamily="34" charset="0"/>
                <a:cs typeface="Calibri" pitchFamily="34" charset="0"/>
              </a:rPr>
              <a:t>почему ее ствол даже в сильную жару на солнце почти не нагревается?</a:t>
            </a:r>
            <a:endParaRPr lang="ru-RU" sz="3200" dirty="0">
              <a:solidFill>
                <a:schemeClr val="bg1"/>
              </a:solidFill>
              <a:latin typeface="Calibri" pitchFamily="34" charset="0"/>
              <a:cs typeface="Calibri" pitchFamily="34" charset="0"/>
            </a:endParaRPr>
          </a:p>
        </p:txBody>
      </p:sp>
      <p:sp>
        <p:nvSpPr>
          <p:cNvPr id="6" name="Овал 5"/>
          <p:cNvSpPr/>
          <p:nvPr/>
        </p:nvSpPr>
        <p:spPr>
          <a:xfrm>
            <a:off x="7658000" y="332656"/>
            <a:ext cx="1944216" cy="84147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CyrillicOld" pitchFamily="2" charset="0"/>
              </a:rPr>
              <a:t>ВОПРОС</a:t>
            </a:r>
            <a:endParaRPr lang="ru-RU" sz="2400" b="1" dirty="0">
              <a:latin typeface="CyrillicOld" pitchFamily="2" charset="0"/>
            </a:endParaRPr>
          </a:p>
        </p:txBody>
      </p:sp>
      <p:pic>
        <p:nvPicPr>
          <p:cNvPr id="12290" name="Picture 2" descr="березовая роша"/>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309036" y="3645024"/>
            <a:ext cx="3024336" cy="28454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8449584"/>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6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81518"/>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2"/>
          <p:cNvSpPr txBox="1">
            <a:spLocks/>
          </p:cNvSpPr>
          <p:nvPr/>
        </p:nvSpPr>
        <p:spPr>
          <a:xfrm>
            <a:off x="459296" y="291030"/>
            <a:ext cx="8915400" cy="828328"/>
          </a:xfrm>
          <a:prstGeom prst="rect">
            <a:avLst/>
          </a:prstGeom>
          <a:ln w="6350" cap="rnd">
            <a:noFill/>
          </a:ln>
        </p:spPr>
        <p:txBody>
          <a:bodyPr vert="horz" rtlCol="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11" name="Овал 10"/>
          <p:cNvSpPr/>
          <p:nvPr/>
        </p:nvSpPr>
        <p:spPr>
          <a:xfrm>
            <a:off x="7658000" y="321684"/>
            <a:ext cx="1944216" cy="84147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CyrillicOld" pitchFamily="2" charset="0"/>
              </a:rPr>
              <a:t>ОТВЕТ</a:t>
            </a:r>
            <a:endParaRPr lang="ru-RU" sz="2400" b="1" dirty="0">
              <a:latin typeface="CyrillicOld" pitchFamily="2" charset="0"/>
            </a:endParaRPr>
          </a:p>
        </p:txBody>
      </p:sp>
      <p:sp>
        <p:nvSpPr>
          <p:cNvPr id="5" name="TextBox 4"/>
          <p:cNvSpPr txBox="1"/>
          <p:nvPr/>
        </p:nvSpPr>
        <p:spPr>
          <a:xfrm>
            <a:off x="308484" y="1438269"/>
            <a:ext cx="9289032" cy="1569660"/>
          </a:xfrm>
          <a:prstGeom prst="rect">
            <a:avLst/>
          </a:prstGeom>
          <a:noFill/>
        </p:spPr>
        <p:txBody>
          <a:bodyPr wrap="square" rtlCol="0">
            <a:spAutoFit/>
          </a:bodyPr>
          <a:lstStyle/>
          <a:p>
            <a:pPr algn="ctr"/>
            <a:r>
              <a:rPr lang="ru-RU" sz="3200" dirty="0" smtClean="0">
                <a:solidFill>
                  <a:schemeClr val="bg1"/>
                </a:solidFill>
                <a:latin typeface="Calibri" pitchFamily="34" charset="0"/>
                <a:cs typeface="Calibri" pitchFamily="34" charset="0"/>
              </a:rPr>
              <a:t>Береза единственное дерево с белой корой,</a:t>
            </a:r>
          </a:p>
          <a:p>
            <a:pPr algn="ctr"/>
            <a:r>
              <a:rPr lang="ru-RU" sz="3200" dirty="0" smtClean="0">
                <a:solidFill>
                  <a:schemeClr val="bg1"/>
                </a:solidFill>
                <a:latin typeface="Calibri" pitchFamily="34" charset="0"/>
                <a:cs typeface="Calibri" pitchFamily="34" charset="0"/>
              </a:rPr>
              <a:t>которая не нагревается на солнце и спасает дерево от ожогов.</a:t>
            </a:r>
            <a:endParaRPr lang="ru-RU" sz="3200" dirty="0">
              <a:solidFill>
                <a:schemeClr val="bg1"/>
              </a:solidFill>
              <a:latin typeface="Calibri" pitchFamily="34" charset="0"/>
              <a:cs typeface="Calibri" pitchFamily="34" charset="0"/>
            </a:endParaRPr>
          </a:p>
        </p:txBody>
      </p:sp>
      <p:pic>
        <p:nvPicPr>
          <p:cNvPr id="6" name="Picture 2" descr="березовая роша"/>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310671" y="3645024"/>
            <a:ext cx="3024336" cy="28454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8520154"/>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5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50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92490"/>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a:xfrm>
            <a:off x="459296" y="302002"/>
            <a:ext cx="8915400" cy="828328"/>
          </a:xfrm>
        </p:spPr>
        <p:txBody>
          <a:body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5" name="TextBox 4"/>
          <p:cNvSpPr txBox="1"/>
          <p:nvPr/>
        </p:nvSpPr>
        <p:spPr>
          <a:xfrm>
            <a:off x="308484" y="1690525"/>
            <a:ext cx="9289032" cy="4780411"/>
          </a:xfrm>
          <a:prstGeom prst="rect">
            <a:avLst/>
          </a:prstGeom>
          <a:noFill/>
        </p:spPr>
        <p:txBody>
          <a:bodyPr wrap="square" rtlCol="0">
            <a:spAutoFit/>
          </a:bodyPr>
          <a:lstStyle/>
          <a:p>
            <a:pPr lvl="0" algn="ctr">
              <a:lnSpc>
                <a:spcPct val="120000"/>
              </a:lnSpc>
            </a:pPr>
            <a:r>
              <a:rPr lang="ru-RU" sz="3200" dirty="0" smtClean="0">
                <a:solidFill>
                  <a:schemeClr val="bg1"/>
                </a:solidFill>
                <a:latin typeface="Calibri" pitchFamily="34" charset="0"/>
                <a:cs typeface="Calibri" pitchFamily="34" charset="0"/>
              </a:rPr>
              <a:t>Однажды я увидела странное зрелище: по муравейнику прыгал дрозд. Он разгребал верх муравьиной кучи, и я решила, что дрозд добывает пищу, но птица не клевала муравьев. Дрозд вытянул крылья и так сидел 10 минут. Позже на это же место прилетела сойка, затем скворец, за ним - трясогузка. Почему едва ли не половина всех лесных птиц прилетают на муравейник?</a:t>
            </a:r>
            <a:endParaRPr lang="ru-RU" sz="3200" dirty="0">
              <a:solidFill>
                <a:schemeClr val="bg1"/>
              </a:solidFill>
              <a:latin typeface="Calibri" pitchFamily="34" charset="0"/>
              <a:cs typeface="Calibri" pitchFamily="34" charset="0"/>
            </a:endParaRPr>
          </a:p>
        </p:txBody>
      </p:sp>
      <p:sp>
        <p:nvSpPr>
          <p:cNvPr id="6" name="Овал 5"/>
          <p:cNvSpPr/>
          <p:nvPr/>
        </p:nvSpPr>
        <p:spPr>
          <a:xfrm>
            <a:off x="7658000" y="332656"/>
            <a:ext cx="1944216" cy="84147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2400" b="1" dirty="0" smtClean="0">
                <a:latin typeface="CyrillicOld" pitchFamily="2" charset="0"/>
              </a:rPr>
              <a:t>ВОПРОС</a:t>
            </a:r>
            <a:endParaRPr lang="ru-RU" sz="2400" b="1" dirty="0">
              <a:latin typeface="CyrillicOld" pitchFamily="2" charset="0"/>
            </a:endParaRPr>
          </a:p>
        </p:txBody>
      </p:sp>
    </p:spTree>
    <p:extLst>
      <p:ext uri="{BB962C8B-B14F-4D97-AF65-F5344CB8AC3E}">
        <p14:creationId xmlns:p14="http://schemas.microsoft.com/office/powerpoint/2010/main" val="4102814845"/>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23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uchilkina\Documents\Год экологии\День Леса\Album3_BackgroundGradie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281518"/>
            <a:ext cx="9906000" cy="5576482"/>
          </a:xfrm>
          <a:prstGeom prst="rect">
            <a:avLst/>
          </a:prstGeom>
          <a:noFill/>
          <a:extLst>
            <a:ext uri="{909E8E84-426E-40DD-AFC4-6F175D3DCCD1}">
              <a14:hiddenFill xmlns:a14="http://schemas.microsoft.com/office/drawing/2010/main">
                <a:solidFill>
                  <a:srgbClr val="FFFFFF"/>
                </a:solidFill>
              </a14:hiddenFill>
            </a:ext>
          </a:extLst>
        </p:spPr>
      </p:pic>
      <p:sp>
        <p:nvSpPr>
          <p:cNvPr id="9" name="Заголовок 2"/>
          <p:cNvSpPr txBox="1">
            <a:spLocks/>
          </p:cNvSpPr>
          <p:nvPr/>
        </p:nvSpPr>
        <p:spPr>
          <a:xfrm>
            <a:off x="459296" y="291030"/>
            <a:ext cx="8915400" cy="828328"/>
          </a:xfrm>
          <a:prstGeom prst="rect">
            <a:avLst/>
          </a:prstGeom>
          <a:ln w="6350" cap="rnd">
            <a:noFill/>
          </a:ln>
        </p:spPr>
        <p:txBody>
          <a:bodyPr vert="horz" rtlCol="0" anchor="b" anchorCtr="0">
            <a:norm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r>
              <a:rPr lang="ru-RU"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rPr>
              <a:t>ЗНАЕТЕ  ЛИ  ВЫ?</a:t>
            </a:r>
            <a:endParaRPr lang="ru-RU"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yrillicOld" pitchFamily="2" charset="0"/>
            </a:endParaRPr>
          </a:p>
        </p:txBody>
      </p:sp>
      <p:sp>
        <p:nvSpPr>
          <p:cNvPr id="11" name="Овал 10"/>
          <p:cNvSpPr/>
          <p:nvPr/>
        </p:nvSpPr>
        <p:spPr>
          <a:xfrm>
            <a:off x="7658000" y="321684"/>
            <a:ext cx="1944216" cy="84147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latin typeface="CyrillicOld" pitchFamily="2" charset="0"/>
              </a:rPr>
              <a:t>ОТВЕТ</a:t>
            </a:r>
            <a:endParaRPr lang="ru-RU" sz="2400" b="1" dirty="0">
              <a:latin typeface="CyrillicOld" pitchFamily="2" charset="0"/>
            </a:endParaRPr>
          </a:p>
        </p:txBody>
      </p:sp>
      <p:sp>
        <p:nvSpPr>
          <p:cNvPr id="5" name="TextBox 4"/>
          <p:cNvSpPr txBox="1"/>
          <p:nvPr/>
        </p:nvSpPr>
        <p:spPr>
          <a:xfrm>
            <a:off x="308484" y="1438269"/>
            <a:ext cx="9289032" cy="2554545"/>
          </a:xfrm>
          <a:prstGeom prst="rect">
            <a:avLst/>
          </a:prstGeom>
          <a:noFill/>
        </p:spPr>
        <p:txBody>
          <a:bodyPr wrap="square" rtlCol="0">
            <a:spAutoFit/>
          </a:bodyPr>
          <a:lstStyle/>
          <a:p>
            <a:pPr algn="ctr"/>
            <a:r>
              <a:rPr lang="ru-RU" sz="3200" dirty="0" smtClean="0">
                <a:solidFill>
                  <a:schemeClr val="bg1"/>
                </a:solidFill>
                <a:latin typeface="Calibri" pitchFamily="34" charset="0"/>
                <a:cs typeface="Calibri" pitchFamily="34" charset="0"/>
              </a:rPr>
              <a:t>Муравейники служат не только источником необходимой для нормального развития птенцов пищи, но и как «птичьи санпропускники», в которых птицы, «купаясь», очищаются от паразитов, опрыскивают птиц остро пахнущей кислотой.</a:t>
            </a:r>
            <a:endParaRPr lang="ru-RU" sz="3200" dirty="0">
              <a:solidFill>
                <a:schemeClr val="bg1"/>
              </a:solidFill>
              <a:latin typeface="Calibri" pitchFamily="34" charset="0"/>
              <a:cs typeface="Calibri" pitchFamily="34" charset="0"/>
            </a:endParaRPr>
          </a:p>
        </p:txBody>
      </p:sp>
      <p:pic>
        <p:nvPicPr>
          <p:cNvPr id="13314" name="Picture 2" descr="muravey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2604" y="4293096"/>
            <a:ext cx="3008784" cy="22565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1504870"/>
      </p:ext>
    </p:extLst>
  </p:cSld>
  <p:clrMapOvr>
    <a:masterClrMapping/>
  </p:clrMapOvr>
  <p:transition advTm="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xit" presetSubtype="0" fill="hold" grpId="1" nodeType="afterEffect">
                                  <p:stCondLst>
                                    <p:cond delay="130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par>
                          <p:cTn id="12" fill="hold">
                            <p:stCondLst>
                              <p:cond delay="14000"/>
                            </p:stCondLst>
                            <p:childTnLst>
                              <p:par>
                                <p:cTn id="13" presetID="14" presetClass="exit" presetSubtype="10" fill="hold" grpId="0" nodeType="after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Suchilkina\Documents\Год экологии\День Леса\summer_forest_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01" y="1038137"/>
            <a:ext cx="9696598" cy="545598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060822" y="2420888"/>
            <a:ext cx="7699544" cy="1862048"/>
          </a:xfrm>
          <a:prstGeom prst="rect">
            <a:avLst/>
          </a:prstGeom>
          <a:noFill/>
        </p:spPr>
        <p:txBody>
          <a:bodyPr wrap="none" lIns="91440" tIns="45720" rIns="91440" bIns="45720">
            <a:spAutoFit/>
          </a:bodyPr>
          <a:lstStyle/>
          <a:p>
            <a:pPr algn="ctr"/>
            <a:r>
              <a:rPr lang="ru-RU" sz="11500" b="1" dirty="0" smtClean="0">
                <a:ln w="12700">
                  <a:solidFill>
                    <a:schemeClr val="tx1"/>
                  </a:solidFill>
                  <a:prstDash val="solid"/>
                </a:ln>
                <a:solidFill>
                  <a:schemeClr val="bg2">
                    <a:tint val="85000"/>
                    <a:satMod val="155000"/>
                  </a:schemeClr>
                </a:solidFill>
                <a:effectLst>
                  <a:glow rad="139700">
                    <a:schemeClr val="accent3">
                      <a:satMod val="175000"/>
                      <a:alpha val="74000"/>
                    </a:schemeClr>
                  </a:glow>
                  <a:outerShdw blurRad="41275" dist="20320" dir="1800000" algn="tl" rotWithShape="0">
                    <a:srgbClr val="000000">
                      <a:alpha val="40000"/>
                    </a:srgbClr>
                  </a:outerShdw>
                </a:effectLst>
                <a:latin typeface="Ariston" pitchFamily="66" charset="0"/>
              </a:rPr>
              <a:t>Леса России</a:t>
            </a:r>
            <a:endParaRPr lang="ru-RU" sz="11500" b="1" dirty="0">
              <a:ln w="12700">
                <a:solidFill>
                  <a:schemeClr val="tx1"/>
                </a:solidFill>
                <a:prstDash val="solid"/>
              </a:ln>
              <a:solidFill>
                <a:schemeClr val="bg2">
                  <a:tint val="85000"/>
                  <a:satMod val="155000"/>
                </a:schemeClr>
              </a:solidFill>
              <a:effectLst>
                <a:glow rad="139700">
                  <a:schemeClr val="accent3">
                    <a:satMod val="175000"/>
                    <a:alpha val="74000"/>
                  </a:schemeClr>
                </a:glow>
                <a:outerShdw blurRad="41275" dist="20320" dir="1800000" algn="tl" rotWithShape="0">
                  <a:srgbClr val="000000">
                    <a:alpha val="40000"/>
                  </a:srgbClr>
                </a:outerShdw>
              </a:effectLst>
              <a:latin typeface="Ariston" pitchFamily="66" charset="0"/>
            </a:endParaRPr>
          </a:p>
        </p:txBody>
      </p:sp>
      <p:sp>
        <p:nvSpPr>
          <p:cNvPr id="9" name="Прямоугольник 8"/>
          <p:cNvSpPr/>
          <p:nvPr/>
        </p:nvSpPr>
        <p:spPr>
          <a:xfrm>
            <a:off x="0" y="188640"/>
            <a:ext cx="9906000" cy="677108"/>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a:contourClr>
                <a:schemeClr val="accent3">
                  <a:tint val="100000"/>
                  <a:shade val="100000"/>
                  <a:satMod val="100000"/>
                  <a:hueMod val="100000"/>
                </a:schemeClr>
              </a:contourClr>
            </a:sp3d>
          </a:bodyPr>
          <a:lstStyle/>
          <a:p>
            <a:pPr algn="ctr"/>
            <a:r>
              <a:rPr lang="ru-RU" sz="3800" b="1" dirty="0" smtClean="0">
                <a:ln/>
                <a:solidFill>
                  <a:schemeClr val="accent3">
                    <a:lumMod val="50000"/>
                  </a:schemeClr>
                </a:solidFill>
                <a:latin typeface="+mj-lt"/>
              </a:rPr>
              <a:t>2013 год - Год охраны окружающей среды </a:t>
            </a:r>
          </a:p>
        </p:txBody>
      </p:sp>
      <p:sp>
        <p:nvSpPr>
          <p:cNvPr id="10" name="Прямоугольник 9"/>
          <p:cNvSpPr/>
          <p:nvPr/>
        </p:nvSpPr>
        <p:spPr>
          <a:xfrm>
            <a:off x="704529" y="5373216"/>
            <a:ext cx="8412130" cy="969496"/>
          </a:xfrm>
          <a:prstGeom prst="rect">
            <a:avLst/>
          </a:prstGeom>
          <a:noFill/>
        </p:spPr>
        <p:txBody>
          <a:bodyPr wrap="square" lIns="91440" tIns="45720" rIns="91440" bIns="45720">
            <a:spAutoFit/>
          </a:bodyPr>
          <a:lstStyle/>
          <a:p>
            <a:pPr algn="ctr">
              <a:spcAft>
                <a:spcPts val="600"/>
              </a:spcAft>
            </a:pPr>
            <a:r>
              <a:rPr lang="ru-RU" sz="2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mbria" pitchFamily="18" charset="0"/>
              </a:rPr>
              <a:t>Организатор мероприятия:</a:t>
            </a:r>
          </a:p>
          <a:p>
            <a:pPr algn="ctr">
              <a:spcAft>
                <a:spcPts val="600"/>
              </a:spcAft>
            </a:pPr>
            <a:r>
              <a:rPr lang="ru-RU" sz="2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Cambria" pitchFamily="18" charset="0"/>
              </a:rPr>
              <a:t>Сучилкина Евгения Юрьевна, учитель географии</a:t>
            </a:r>
          </a:p>
        </p:txBody>
      </p:sp>
    </p:spTree>
    <p:extLst>
      <p:ext uri="{BB962C8B-B14F-4D97-AF65-F5344CB8AC3E}">
        <p14:creationId xmlns:p14="http://schemas.microsoft.com/office/powerpoint/2010/main" val="4222413678"/>
      </p:ext>
    </p:extLst>
  </p:cSld>
  <p:clrMapOvr>
    <a:masterClrMapping/>
  </p:clrMapOvr>
  <p:transition spd="slow"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6" descr="C:\Users\Suchilkina\Pictures\Рисунок1.png">
            <a:hlinkClick r:id="rId2" action="ppaction://hlinkfile"/>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9" y="7996"/>
            <a:ext cx="9900000" cy="68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4597225"/>
      </p:ext>
    </p:extLst>
  </p:cSld>
  <p:clrMapOvr>
    <a:masterClrMapping/>
  </p:clrMapOvr>
  <p:transition spd="slow" advClick="0" advTm="1500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uchilkina\Documents\Год экологии\День Леса\Merry Christm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 y="9128"/>
            <a:ext cx="9900000" cy="684887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04529" y="2502540"/>
            <a:ext cx="8405559" cy="1015663"/>
          </a:xfrm>
          <a:prstGeom prst="rect">
            <a:avLst/>
          </a:prstGeom>
          <a:noFill/>
        </p:spPr>
        <p:txBody>
          <a:bodyPr wrap="square" lIns="91440" tIns="45720" rIns="91440" bIns="45720">
            <a:spAutoFit/>
          </a:bodyPr>
          <a:lstStyle/>
          <a:p>
            <a:pPr algn="ctr"/>
            <a:r>
              <a:rPr lang="ru-RU" sz="6000" b="1" dirty="0" smtClean="0">
                <a:ln w="12700">
                  <a:solidFill>
                    <a:prstClr val="black"/>
                  </a:solidFill>
                  <a:prstDash val="solid"/>
                </a:ln>
                <a:solidFill>
                  <a:srgbClr val="EEECE1">
                    <a:tint val="85000"/>
                    <a:satMod val="155000"/>
                  </a:srgbClr>
                </a:solidFill>
                <a:effectLst>
                  <a:outerShdw blurRad="41275" dist="20320" dir="1800000" algn="tl" rotWithShape="0">
                    <a:srgbClr val="000000">
                      <a:alpha val="40000"/>
                    </a:srgbClr>
                  </a:outerShdw>
                </a:effectLst>
                <a:latin typeface="CyrillicOld" pitchFamily="2" charset="0"/>
              </a:rPr>
              <a:t>Спасибо за внимание!</a:t>
            </a:r>
            <a:endParaRPr lang="ru-RU" sz="6000" b="1" dirty="0">
              <a:ln w="12700">
                <a:solidFill>
                  <a:prstClr val="black"/>
                </a:solidFill>
                <a:prstDash val="solid"/>
              </a:ln>
              <a:solidFill>
                <a:srgbClr val="EEECE1">
                  <a:tint val="85000"/>
                  <a:satMod val="155000"/>
                </a:srgbClr>
              </a:solidFill>
              <a:effectLst>
                <a:outerShdw blurRad="41275" dist="20320" dir="1800000" algn="tl" rotWithShape="0">
                  <a:srgbClr val="000000">
                    <a:alpha val="40000"/>
                  </a:srgbClr>
                </a:outerShdw>
              </a:effectLst>
              <a:latin typeface="CyrillicOld" pitchFamily="2" charset="0"/>
            </a:endParaRPr>
          </a:p>
        </p:txBody>
      </p:sp>
    </p:spTree>
    <p:extLst>
      <p:ext uri="{BB962C8B-B14F-4D97-AF65-F5344CB8AC3E}">
        <p14:creationId xmlns:p14="http://schemas.microsoft.com/office/powerpoint/2010/main" val="32630378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1" nodeType="clickEffect">
                                  <p:stCondLst>
                                    <p:cond delay="150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sp>
        <p:nvSpPr>
          <p:cNvPr id="2" name="TextBox 1"/>
          <p:cNvSpPr txBox="1"/>
          <p:nvPr/>
        </p:nvSpPr>
        <p:spPr>
          <a:xfrm>
            <a:off x="380550" y="188640"/>
            <a:ext cx="9180962" cy="6555641"/>
          </a:xfrm>
          <a:prstGeom prst="rect">
            <a:avLst/>
          </a:prstGeom>
          <a:noFill/>
        </p:spPr>
        <p:txBody>
          <a:bodyPr wrap="square" rtlCol="0">
            <a:spAutoFit/>
          </a:bodyPr>
          <a:lstStyle/>
          <a:p>
            <a:pPr algn="ctr"/>
            <a:r>
              <a:rPr lang="ru-RU" sz="2000" dirty="0" smtClean="0">
                <a:solidFill>
                  <a:schemeClr val="bg1"/>
                </a:solidFill>
              </a:rPr>
              <a:t>Площадь лесов на нашей планете давно и неуклонно сокращается. Исторически это связано с ростом численности населения и преобразованием лесных территорий для различных нужд. По некоторым оценкам, за последние десять тысяч лет человек уничтожил 26 млн. кв. километров лесов. Но наряду с этим леса гибнут от воздействия пожаров, насекомых-вредителей и болезней, неблагоприятных погодных условий и других причин.</a:t>
            </a:r>
          </a:p>
          <a:p>
            <a:pPr algn="ctr"/>
            <a:endParaRPr lang="ru-RU" sz="2000" dirty="0" smtClean="0">
              <a:solidFill>
                <a:schemeClr val="bg1"/>
              </a:solidFill>
            </a:endParaRPr>
          </a:p>
          <a:p>
            <a:pPr algn="ctr"/>
            <a:r>
              <a:rPr lang="ru-RU" sz="2000" dirty="0" smtClean="0">
                <a:solidFill>
                  <a:schemeClr val="bg1"/>
                </a:solidFill>
              </a:rPr>
              <a:t>Уменьшение площади лесных массивов ведет к негативным процессам, имеющим глобальное значение: эрозии почв, сокращению разнообразия растительного и животного мира, деградации водных бассейнов, увеличению содержания углекислого газа в атмосфере, снижению объема промышленной и топливной древесины, а в конечном итоге - к уменьшению потенциала жизнедеятельности человечества.</a:t>
            </a:r>
          </a:p>
          <a:p>
            <a:pPr algn="ctr"/>
            <a:endParaRPr lang="ru-RU" sz="2000" dirty="0" smtClean="0">
              <a:solidFill>
                <a:schemeClr val="bg1"/>
              </a:solidFill>
            </a:endParaRPr>
          </a:p>
          <a:p>
            <a:pPr algn="ctr"/>
            <a:r>
              <a:rPr lang="ru-RU" sz="2000" dirty="0" smtClean="0">
                <a:solidFill>
                  <a:schemeClr val="bg1"/>
                </a:solidFill>
              </a:rPr>
              <a:t>Таким образом, процесс сокращения площади лесов и их деградации стал международной проблемой, требующей совместного решения всех стран мира. Основная задача Международного дня леса - повысить осведомленность жителей планеты о значимости лесных экосистем, их подлинном состоянии, основных мерах по защите, воспроизводству и восстановлению. В этот день по всей Земле проводятся разнообразные мероприятия, направленные на защиту лесов и зеленых насаждений.</a:t>
            </a:r>
            <a:endParaRPr lang="ru-RU" sz="2000" dirty="0">
              <a:solidFill>
                <a:schemeClr val="bg1"/>
              </a:solidFill>
            </a:endParaRPr>
          </a:p>
        </p:txBody>
      </p:sp>
    </p:spTree>
    <p:extLst>
      <p:ext uri="{BB962C8B-B14F-4D97-AF65-F5344CB8AC3E}">
        <p14:creationId xmlns:p14="http://schemas.microsoft.com/office/powerpoint/2010/main" val="238479918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500"/>
                            </p:stCondLst>
                            <p:childTnLst>
                              <p:par>
                                <p:cTn id="9" presetID="10" presetClass="exit" presetSubtype="0" fill="hold" grpId="1" nodeType="afterEffect">
                                  <p:stCondLst>
                                    <p:cond delay="59000"/>
                                  </p:stCondLst>
                                  <p:childTnLst>
                                    <p:animEffect transition="out" filter="fade">
                                      <p:cBhvr>
                                        <p:cTn id="10" dur="5000"/>
                                        <p:tgtEl>
                                          <p:spTgt spid="2"/>
                                        </p:tgtEl>
                                      </p:cBhvr>
                                    </p:animEffect>
                                    <p:set>
                                      <p:cBhvr>
                                        <p:cTn id="11" dur="1" fill="hold">
                                          <p:stCondLst>
                                            <p:cond delay="4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sp>
        <p:nvSpPr>
          <p:cNvPr id="2" name="TextBox 1"/>
          <p:cNvSpPr txBox="1"/>
          <p:nvPr/>
        </p:nvSpPr>
        <p:spPr>
          <a:xfrm>
            <a:off x="380550" y="476672"/>
            <a:ext cx="9180962" cy="6001643"/>
          </a:xfrm>
          <a:prstGeom prst="rect">
            <a:avLst/>
          </a:prstGeom>
          <a:noFill/>
        </p:spPr>
        <p:txBody>
          <a:bodyPr wrap="square" rtlCol="0">
            <a:spAutoFit/>
          </a:bodyPr>
          <a:lstStyle/>
          <a:p>
            <a:pPr algn="ctr"/>
            <a:r>
              <a:rPr lang="ru-RU" sz="2400" dirty="0" smtClean="0">
                <a:solidFill>
                  <a:schemeClr val="bg1"/>
                </a:solidFill>
              </a:rPr>
              <a:t>Международный день леса активно отмечается и в России.</a:t>
            </a:r>
          </a:p>
          <a:p>
            <a:pPr algn="ctr"/>
            <a:endParaRPr lang="ru-RU" sz="2000" dirty="0" smtClean="0">
              <a:solidFill>
                <a:schemeClr val="bg1"/>
              </a:solidFill>
            </a:endParaRPr>
          </a:p>
          <a:p>
            <a:pPr algn="ctr"/>
            <a:r>
              <a:rPr lang="ru-RU" sz="2000" dirty="0" smtClean="0">
                <a:solidFill>
                  <a:schemeClr val="bg1"/>
                </a:solidFill>
              </a:rPr>
              <a:t>Лес - национальное богатство России. По данным международных экспертов, на долю России приходится 2/9 площади мировых лесов и примерно такая же часть мировых запасов древесины. Это определяет глобальное значение лесов России не только как источника ценнейшего сырья, но и как неотъемлемого компонента биосферы, влияющего на кислородный и углеродный балансы планеты и во многом определяющего условия жизни на Земле.</a:t>
            </a:r>
          </a:p>
          <a:p>
            <a:pPr algn="ctr"/>
            <a:endParaRPr lang="ru-RU" sz="2000" dirty="0" smtClean="0">
              <a:solidFill>
                <a:schemeClr val="bg1"/>
              </a:solidFill>
            </a:endParaRPr>
          </a:p>
          <a:p>
            <a:pPr algn="ctr"/>
            <a:r>
              <a:rPr lang="ru-RU" sz="2000" dirty="0" smtClean="0">
                <a:solidFill>
                  <a:schemeClr val="bg1"/>
                </a:solidFill>
              </a:rPr>
              <a:t>Леса России давно нуждаются в эффективной защите, охране и восстановлении. Ситуация с незаконной вырубкой леса в России до сих пор остается острой. Серьезно страдают российские леса и от лесных пожаров, которые практически каждый год выжигают огромные площади.</a:t>
            </a:r>
          </a:p>
          <a:p>
            <a:pPr algn="ctr"/>
            <a:endParaRPr lang="ru-RU" sz="2000" dirty="0" smtClean="0">
              <a:solidFill>
                <a:schemeClr val="bg1"/>
              </a:solidFill>
            </a:endParaRPr>
          </a:p>
          <a:p>
            <a:pPr algn="ctr"/>
            <a:r>
              <a:rPr lang="ru-RU" sz="2000" dirty="0" smtClean="0">
                <a:solidFill>
                  <a:schemeClr val="bg1"/>
                </a:solidFill>
              </a:rPr>
              <a:t>Во многих странах мира вместе с Международным днем леса отмечается также День дерева как праздник обновления и единения человека с природой.</a:t>
            </a:r>
          </a:p>
          <a:p>
            <a:pPr algn="ctr"/>
            <a:endParaRPr lang="ru-RU" sz="2000" dirty="0" smtClean="0">
              <a:solidFill>
                <a:schemeClr val="bg1"/>
              </a:solidFill>
            </a:endParaRPr>
          </a:p>
          <a:p>
            <a:pPr algn="ctr"/>
            <a:r>
              <a:rPr lang="ru-RU" sz="2000" dirty="0" smtClean="0">
                <a:solidFill>
                  <a:schemeClr val="bg1"/>
                </a:solidFill>
              </a:rPr>
              <a:t>Символично, что весь мир начинает отмечать Международный день леса в год, объявленный в России Годом охраны окружающей среды.</a:t>
            </a:r>
          </a:p>
        </p:txBody>
      </p:sp>
    </p:spTree>
    <p:extLst>
      <p:ext uri="{BB962C8B-B14F-4D97-AF65-F5344CB8AC3E}">
        <p14:creationId xmlns:p14="http://schemas.microsoft.com/office/powerpoint/2010/main" val="1383211877"/>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500"/>
                            </p:stCondLst>
                            <p:childTnLst>
                              <p:par>
                                <p:cTn id="9" presetID="10" presetClass="exit" presetSubtype="0" fill="hold" grpId="0" nodeType="afterEffect">
                                  <p:stCondLst>
                                    <p:cond delay="5300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sp>
        <p:nvSpPr>
          <p:cNvPr id="2" name="TextBox 1"/>
          <p:cNvSpPr txBox="1"/>
          <p:nvPr/>
        </p:nvSpPr>
        <p:spPr>
          <a:xfrm>
            <a:off x="380549" y="1419894"/>
            <a:ext cx="9180962" cy="5228483"/>
          </a:xfrm>
          <a:prstGeom prst="rect">
            <a:avLst/>
          </a:prstGeom>
          <a:noFill/>
        </p:spPr>
        <p:txBody>
          <a:bodyPr wrap="square" rtlCol="0">
            <a:spAutoFit/>
          </a:bodyPr>
          <a:lstStyle/>
          <a:p>
            <a:pPr algn="ctr">
              <a:lnSpc>
                <a:spcPct val="120000"/>
              </a:lnSpc>
            </a:pPr>
            <a:r>
              <a:rPr lang="ru-RU" sz="2800" i="1" dirty="0" smtClean="0">
                <a:solidFill>
                  <a:schemeClr val="bg1"/>
                </a:solidFill>
              </a:rPr>
              <a:t>Здравствуй, лес, дремучий лес!</a:t>
            </a:r>
          </a:p>
          <a:p>
            <a:pPr algn="ctr">
              <a:lnSpc>
                <a:spcPct val="120000"/>
              </a:lnSpc>
            </a:pPr>
            <a:r>
              <a:rPr lang="ru-RU" sz="2800" i="1" dirty="0" smtClean="0">
                <a:solidFill>
                  <a:schemeClr val="bg1"/>
                </a:solidFill>
              </a:rPr>
              <a:t>Полный сказок и чудес!</a:t>
            </a:r>
          </a:p>
          <a:p>
            <a:pPr algn="ctr">
              <a:lnSpc>
                <a:spcPct val="120000"/>
              </a:lnSpc>
            </a:pPr>
            <a:r>
              <a:rPr lang="ru-RU" sz="2800" i="1" dirty="0" smtClean="0">
                <a:solidFill>
                  <a:schemeClr val="bg1"/>
                </a:solidFill>
              </a:rPr>
              <a:t>Ты о чём шумишь </a:t>
            </a:r>
            <a:r>
              <a:rPr lang="ru-RU" sz="2800" i="1" dirty="0" err="1" smtClean="0">
                <a:solidFill>
                  <a:schemeClr val="bg1"/>
                </a:solidFill>
              </a:rPr>
              <a:t>листвою</a:t>
            </a:r>
            <a:endParaRPr lang="ru-RU" sz="2800" i="1" dirty="0" smtClean="0">
              <a:solidFill>
                <a:schemeClr val="bg1"/>
              </a:solidFill>
            </a:endParaRPr>
          </a:p>
          <a:p>
            <a:pPr algn="ctr">
              <a:lnSpc>
                <a:spcPct val="120000"/>
              </a:lnSpc>
            </a:pPr>
            <a:r>
              <a:rPr lang="ru-RU" sz="2800" i="1" dirty="0" smtClean="0">
                <a:solidFill>
                  <a:schemeClr val="bg1"/>
                </a:solidFill>
              </a:rPr>
              <a:t>Ночью тёмной, грозовою?</a:t>
            </a:r>
          </a:p>
          <a:p>
            <a:pPr algn="ctr">
              <a:lnSpc>
                <a:spcPct val="120000"/>
              </a:lnSpc>
            </a:pPr>
            <a:r>
              <a:rPr lang="ru-RU" sz="2800" i="1" dirty="0" smtClean="0">
                <a:solidFill>
                  <a:schemeClr val="bg1"/>
                </a:solidFill>
              </a:rPr>
              <a:t>Что там шепчешь на заре?</a:t>
            </a:r>
          </a:p>
          <a:p>
            <a:pPr algn="ctr">
              <a:lnSpc>
                <a:spcPct val="120000"/>
              </a:lnSpc>
            </a:pPr>
            <a:r>
              <a:rPr lang="ru-RU" sz="2800" i="1" dirty="0" smtClean="0">
                <a:solidFill>
                  <a:schemeClr val="bg1"/>
                </a:solidFill>
              </a:rPr>
              <a:t>Весь в росе как в серебре?</a:t>
            </a:r>
          </a:p>
          <a:p>
            <a:pPr algn="ctr">
              <a:lnSpc>
                <a:spcPct val="120000"/>
              </a:lnSpc>
            </a:pPr>
            <a:r>
              <a:rPr lang="ru-RU" sz="2800" i="1" dirty="0" smtClean="0">
                <a:solidFill>
                  <a:schemeClr val="bg1"/>
                </a:solidFill>
              </a:rPr>
              <a:t>Кто в глуши твоей таится?</a:t>
            </a:r>
          </a:p>
          <a:p>
            <a:pPr algn="ctr">
              <a:lnSpc>
                <a:spcPct val="120000"/>
              </a:lnSpc>
            </a:pPr>
            <a:r>
              <a:rPr lang="ru-RU" sz="2800" i="1" dirty="0" smtClean="0">
                <a:solidFill>
                  <a:schemeClr val="bg1"/>
                </a:solidFill>
              </a:rPr>
              <a:t>Что за зверь? Какая птица?</a:t>
            </a:r>
          </a:p>
          <a:p>
            <a:pPr algn="ctr">
              <a:lnSpc>
                <a:spcPct val="120000"/>
              </a:lnSpc>
            </a:pPr>
            <a:r>
              <a:rPr lang="ru-RU" sz="2800" i="1" dirty="0" smtClean="0">
                <a:solidFill>
                  <a:schemeClr val="bg1"/>
                </a:solidFill>
              </a:rPr>
              <a:t>Всё открой, не утаи</a:t>
            </a:r>
          </a:p>
          <a:p>
            <a:pPr algn="ctr">
              <a:lnSpc>
                <a:spcPct val="120000"/>
              </a:lnSpc>
            </a:pPr>
            <a:r>
              <a:rPr lang="ru-RU" sz="2800" i="1" dirty="0" smtClean="0">
                <a:solidFill>
                  <a:schemeClr val="bg1"/>
                </a:solidFill>
              </a:rPr>
              <a:t>Ты же видишь, мы свои! </a:t>
            </a:r>
          </a:p>
        </p:txBody>
      </p:sp>
      <p:sp>
        <p:nvSpPr>
          <p:cNvPr id="3" name="Прямоугольник 2"/>
          <p:cNvSpPr/>
          <p:nvPr/>
        </p:nvSpPr>
        <p:spPr>
          <a:xfrm>
            <a:off x="875999" y="188640"/>
            <a:ext cx="8190063" cy="1200329"/>
          </a:xfrm>
          <a:prstGeom prst="rect">
            <a:avLst/>
          </a:prstGeom>
          <a:noFill/>
        </p:spPr>
        <p:txBody>
          <a:bodyPr wrap="none" lIns="91440" tIns="45720" rIns="91440" bIns="45720">
            <a:spAutoFit/>
          </a:bodyPr>
          <a:lstStyle/>
          <a:p>
            <a:pPr algn="ctr"/>
            <a:r>
              <a:rPr lang="ru-RU" sz="72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ston" pitchFamily="66" charset="0"/>
              </a:rPr>
              <a:t>Лес – наше богатство</a:t>
            </a:r>
            <a:endParaRPr lang="ru-RU" sz="72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ston" pitchFamily="66" charset="0"/>
            </a:endParaRPr>
          </a:p>
        </p:txBody>
      </p:sp>
    </p:spTree>
    <p:extLst>
      <p:ext uri="{BB962C8B-B14F-4D97-AF65-F5344CB8AC3E}">
        <p14:creationId xmlns:p14="http://schemas.microsoft.com/office/powerpoint/2010/main" val="4007655261"/>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xit" presetSubtype="0" fill="hold" grpId="1" nodeType="afterEffect">
                                  <p:stCondLst>
                                    <p:cond delay="2000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par>
                          <p:cTn id="18" fill="hold">
                            <p:stCondLst>
                              <p:cond delay="22000"/>
                            </p:stCondLst>
                            <p:childTnLst>
                              <p:par>
                                <p:cTn id="19" presetID="14" presetClass="exit" presetSubtype="10" fill="hold" grpId="1" nodeType="afterEffect">
                                  <p:stCondLst>
                                    <p:cond delay="0"/>
                                  </p:stCondLst>
                                  <p:childTnLst>
                                    <p:animEffect transition="out" filter="randombar(horizontal)">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sp>
        <p:nvSpPr>
          <p:cNvPr id="2" name="TextBox 1"/>
          <p:cNvSpPr txBox="1"/>
          <p:nvPr/>
        </p:nvSpPr>
        <p:spPr>
          <a:xfrm>
            <a:off x="371422" y="620688"/>
            <a:ext cx="9180962" cy="5509200"/>
          </a:xfrm>
          <a:prstGeom prst="rect">
            <a:avLst/>
          </a:prstGeom>
          <a:noFill/>
        </p:spPr>
        <p:txBody>
          <a:bodyPr wrap="square" rtlCol="0">
            <a:spAutoFit/>
          </a:bodyPr>
          <a:lstStyle/>
          <a:p>
            <a:pPr algn="ctr"/>
            <a:r>
              <a:rPr lang="ru-RU" sz="3200" dirty="0" smtClean="0">
                <a:solidFill>
                  <a:schemeClr val="bg1"/>
                </a:solidFill>
              </a:rPr>
              <a:t>Лес - это источник энергии, лес - это кислород, ягоды, грибы, орехи. Без леса нет жизни на Земле. Лес является одним из замечательных творений природы. Он по праву стал национальным богатством народа. Занимая более половины территории нашей страны, леса оказывают влияние на все отрасли хозяйства, снабжая их древесиной, пищевыми продуктами, лекарственным и техническим сырьём, пушниной и другой разнообразной продукцией. Лес не имеет себе равных по пользе, приносимой людям.</a:t>
            </a:r>
          </a:p>
        </p:txBody>
      </p:sp>
    </p:spTree>
    <p:extLst>
      <p:ext uri="{BB962C8B-B14F-4D97-AF65-F5344CB8AC3E}">
        <p14:creationId xmlns:p14="http://schemas.microsoft.com/office/powerpoint/2010/main" val="373952075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par>
                          <p:cTn id="8" fill="hold">
                            <p:stCondLst>
                              <p:cond delay="5500"/>
                            </p:stCondLst>
                            <p:childTnLst>
                              <p:par>
                                <p:cTn id="9" presetID="10" presetClass="exit" presetSubtype="0" fill="hold" grpId="1" nodeType="afterEffect">
                                  <p:stCondLst>
                                    <p:cond delay="2000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sp>
        <p:nvSpPr>
          <p:cNvPr id="4" name="TextBox 3"/>
          <p:cNvSpPr txBox="1"/>
          <p:nvPr/>
        </p:nvSpPr>
        <p:spPr>
          <a:xfrm>
            <a:off x="3405178" y="1000111"/>
            <a:ext cx="2476517" cy="769441"/>
          </a:xfrm>
          <a:prstGeom prst="rect">
            <a:avLst/>
          </a:prstGeom>
          <a:noFill/>
        </p:spPr>
        <p:txBody>
          <a:bodyPr wrap="square" rtlCol="0">
            <a:spAutoFit/>
          </a:bodyPr>
          <a:lstStyle/>
          <a:p>
            <a:r>
              <a:rPr lang="ru-RU" sz="4400" dirty="0">
                <a:solidFill>
                  <a:prstClr val="white"/>
                </a:solidFill>
              </a:rPr>
              <a:t>ЛЕСА</a:t>
            </a:r>
          </a:p>
        </p:txBody>
      </p:sp>
      <p:sp>
        <p:nvSpPr>
          <p:cNvPr id="5" name="TextBox 4"/>
          <p:cNvSpPr txBox="1"/>
          <p:nvPr/>
        </p:nvSpPr>
        <p:spPr>
          <a:xfrm>
            <a:off x="464312" y="2643185"/>
            <a:ext cx="2376992" cy="584775"/>
          </a:xfrm>
          <a:prstGeom prst="rect">
            <a:avLst/>
          </a:prstGeom>
          <a:noFill/>
        </p:spPr>
        <p:txBody>
          <a:bodyPr wrap="square" rtlCol="0">
            <a:spAutoFit/>
          </a:bodyPr>
          <a:lstStyle/>
          <a:p>
            <a:r>
              <a:rPr lang="ru-RU" sz="3200" dirty="0">
                <a:solidFill>
                  <a:prstClr val="white"/>
                </a:solidFill>
              </a:rPr>
              <a:t>ТАЙГА</a:t>
            </a:r>
          </a:p>
        </p:txBody>
      </p:sp>
      <p:sp>
        <p:nvSpPr>
          <p:cNvPr id="6" name="TextBox 5"/>
          <p:cNvSpPr txBox="1"/>
          <p:nvPr/>
        </p:nvSpPr>
        <p:spPr>
          <a:xfrm>
            <a:off x="386921" y="4214818"/>
            <a:ext cx="6423467" cy="1077218"/>
          </a:xfrm>
          <a:prstGeom prst="rect">
            <a:avLst/>
          </a:prstGeom>
          <a:noFill/>
        </p:spPr>
        <p:txBody>
          <a:bodyPr wrap="square" rtlCol="0">
            <a:spAutoFit/>
          </a:bodyPr>
          <a:lstStyle/>
          <a:p>
            <a:pPr algn="ctr"/>
            <a:r>
              <a:rPr lang="ru-RU" sz="3200" dirty="0">
                <a:solidFill>
                  <a:prstClr val="white"/>
                </a:solidFill>
              </a:rPr>
              <a:t>СМЕШАННЫЙ</a:t>
            </a:r>
          </a:p>
          <a:p>
            <a:pPr algn="ctr"/>
            <a:r>
              <a:rPr lang="ru-RU" sz="3200" dirty="0">
                <a:solidFill>
                  <a:prstClr val="white"/>
                </a:solidFill>
              </a:rPr>
              <a:t>ЛЕС</a:t>
            </a:r>
          </a:p>
        </p:txBody>
      </p:sp>
      <p:sp>
        <p:nvSpPr>
          <p:cNvPr id="7" name="TextBox 6"/>
          <p:cNvSpPr txBox="1"/>
          <p:nvPr/>
        </p:nvSpPr>
        <p:spPr>
          <a:xfrm>
            <a:off x="4432849" y="2571744"/>
            <a:ext cx="5473153" cy="1077218"/>
          </a:xfrm>
          <a:prstGeom prst="rect">
            <a:avLst/>
          </a:prstGeom>
          <a:noFill/>
        </p:spPr>
        <p:txBody>
          <a:bodyPr wrap="square" rtlCol="0">
            <a:spAutoFit/>
          </a:bodyPr>
          <a:lstStyle/>
          <a:p>
            <a:r>
              <a:rPr lang="ru-RU" sz="3200" dirty="0">
                <a:solidFill>
                  <a:prstClr val="white"/>
                </a:solidFill>
              </a:rPr>
              <a:t>ШИРОКОЛИСТВЕННЫЙ</a:t>
            </a:r>
          </a:p>
          <a:p>
            <a:pPr algn="ctr"/>
            <a:r>
              <a:rPr lang="ru-RU" sz="3200" dirty="0">
                <a:solidFill>
                  <a:prstClr val="white"/>
                </a:solidFill>
              </a:rPr>
              <a:t>ЛЕС</a:t>
            </a:r>
          </a:p>
        </p:txBody>
      </p:sp>
      <p:cxnSp>
        <p:nvCxnSpPr>
          <p:cNvPr id="9" name="Прямая со стрелкой 8"/>
          <p:cNvCxnSpPr/>
          <p:nvPr/>
        </p:nvCxnSpPr>
        <p:spPr>
          <a:xfrm rot="10800000" flipV="1">
            <a:off x="1702572" y="1857364"/>
            <a:ext cx="1625215" cy="64294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5107782" y="1857364"/>
            <a:ext cx="1470432" cy="64294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rot="5400000">
            <a:off x="2571733" y="2684854"/>
            <a:ext cx="2286016" cy="77391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103138"/>
      </p:ext>
    </p:extLst>
  </p:cSld>
  <p:clrMapOvr>
    <a:masterClrMapping/>
  </p:clrMapOvr>
  <p:transition spd="slow" advTm="7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44D26"/>
        </a:solidFill>
        <a:effectLst/>
      </p:bgPr>
    </p:bg>
    <p:spTree>
      <p:nvGrpSpPr>
        <p:cNvPr id="1" name=""/>
        <p:cNvGrpSpPr/>
        <p:nvPr/>
      </p:nvGrpSpPr>
      <p:grpSpPr>
        <a:xfrm>
          <a:off x="0" y="0"/>
          <a:ext cx="0" cy="0"/>
          <a:chOff x="0" y="0"/>
          <a:chExt cx="0" cy="0"/>
        </a:xfrm>
      </p:grpSpPr>
      <p:pic>
        <p:nvPicPr>
          <p:cNvPr id="4" name="Содержимое 3" descr="43_2_les.jp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6496" y="1714488"/>
            <a:ext cx="4290001" cy="3744000"/>
          </a:xfrm>
          <a:prstGeom prst="rect">
            <a:avLst/>
          </a:prstGeom>
          <a:ln>
            <a:noFill/>
          </a:ln>
          <a:effectLst>
            <a:softEdge rad="112500"/>
          </a:effectLst>
        </p:spPr>
      </p:pic>
      <p:sp>
        <p:nvSpPr>
          <p:cNvPr id="2" name="Заголовок 1"/>
          <p:cNvSpPr>
            <a:spLocks noGrp="1"/>
          </p:cNvSpPr>
          <p:nvPr>
            <p:ph type="title"/>
          </p:nvPr>
        </p:nvSpPr>
        <p:spPr/>
        <p:txBody>
          <a:bodyPr/>
          <a:lstStyle/>
          <a:p>
            <a:pPr algn="ctr"/>
            <a:r>
              <a:rPr lang="ru-RU" dirty="0" smtClean="0"/>
              <a:t>Хвойный лес</a:t>
            </a:r>
            <a:endParaRPr lang="ru-RU" dirty="0"/>
          </a:p>
        </p:txBody>
      </p:sp>
      <p:pic>
        <p:nvPicPr>
          <p:cNvPr id="8" name="Рисунок 7" descr="0_15b3e_3c6ba73f_L.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7782" y="1714489"/>
            <a:ext cx="4281335" cy="3744000"/>
          </a:xfrm>
          <a:prstGeom prst="rect">
            <a:avLst/>
          </a:prstGeom>
          <a:ln>
            <a:noFill/>
          </a:ln>
          <a:effectLst>
            <a:softEdge rad="112500"/>
          </a:effectLst>
        </p:spPr>
      </p:pic>
      <p:sp>
        <p:nvSpPr>
          <p:cNvPr id="5" name="TextBox 4"/>
          <p:cNvSpPr txBox="1"/>
          <p:nvPr/>
        </p:nvSpPr>
        <p:spPr>
          <a:xfrm>
            <a:off x="1934746" y="5643578"/>
            <a:ext cx="1393041" cy="369332"/>
          </a:xfrm>
          <a:prstGeom prst="rect">
            <a:avLst/>
          </a:prstGeom>
          <a:noFill/>
        </p:spPr>
        <p:txBody>
          <a:bodyPr wrap="square" rtlCol="0">
            <a:spAutoFit/>
          </a:bodyPr>
          <a:lstStyle/>
          <a:p>
            <a:r>
              <a:rPr lang="ru-RU" dirty="0">
                <a:solidFill>
                  <a:prstClr val="white"/>
                </a:solidFill>
              </a:rPr>
              <a:t>ЕЛЬНИК</a:t>
            </a:r>
          </a:p>
        </p:txBody>
      </p:sp>
      <p:sp>
        <p:nvSpPr>
          <p:cNvPr id="6" name="TextBox 5"/>
          <p:cNvSpPr txBox="1"/>
          <p:nvPr/>
        </p:nvSpPr>
        <p:spPr>
          <a:xfrm>
            <a:off x="6346041" y="5643578"/>
            <a:ext cx="2321735" cy="369332"/>
          </a:xfrm>
          <a:prstGeom prst="rect">
            <a:avLst/>
          </a:prstGeom>
          <a:noFill/>
        </p:spPr>
        <p:txBody>
          <a:bodyPr wrap="square" rtlCol="0">
            <a:spAutoFit/>
          </a:bodyPr>
          <a:lstStyle/>
          <a:p>
            <a:r>
              <a:rPr lang="ru-RU" dirty="0">
                <a:solidFill>
                  <a:prstClr val="white"/>
                </a:solidFill>
              </a:rPr>
              <a:t>СОСНОВЫЙ БОР</a:t>
            </a:r>
          </a:p>
        </p:txBody>
      </p:sp>
    </p:spTree>
    <p:extLst>
      <p:ext uri="{BB962C8B-B14F-4D97-AF65-F5344CB8AC3E}">
        <p14:creationId xmlns:p14="http://schemas.microsoft.com/office/powerpoint/2010/main" val="2867015881"/>
      </p:ext>
    </p:extLst>
  </p:cSld>
  <p:clrMapOvr>
    <a:masterClrMapping/>
  </p:clrMapOvr>
  <p:transition advTm="7000">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TotalTime>
  <Words>1242</Words>
  <Application>Microsoft Office PowerPoint</Application>
  <PresentationFormat>Лист A4 (210x297 мм)</PresentationFormat>
  <Paragraphs>135</Paragraphs>
  <Slides>31</Slides>
  <Notes>2</Notes>
  <HiddenSlides>0</HiddenSlides>
  <MMClips>1</MMClips>
  <ScaleCrop>false</ScaleCrop>
  <HeadingPairs>
    <vt:vector size="4" baseType="variant">
      <vt:variant>
        <vt:lpstr>Тема</vt:lpstr>
      </vt:variant>
      <vt:variant>
        <vt:i4>4</vt:i4>
      </vt:variant>
      <vt:variant>
        <vt:lpstr>Заголовки слайдов</vt:lpstr>
      </vt:variant>
      <vt:variant>
        <vt:i4>31</vt:i4>
      </vt:variant>
    </vt:vector>
  </HeadingPairs>
  <TitlesOfParts>
    <vt:vector size="35" baseType="lpstr">
      <vt:lpstr>Тема Office</vt:lpstr>
      <vt:lpstr>Бумажная</vt:lpstr>
      <vt:lpstr>1_Тема Office</vt:lpstr>
      <vt:lpstr>2_Тема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Хвойный лес</vt:lpstr>
      <vt:lpstr>Широколиственный лес</vt:lpstr>
      <vt:lpstr>Смешанный лес</vt:lpstr>
      <vt:lpstr>Хищные звери лесов</vt:lpstr>
      <vt:lpstr>Травоядные звери</vt:lpstr>
      <vt:lpstr>Птицы</vt:lpstr>
      <vt:lpstr>Съедобные грибы</vt:lpstr>
      <vt:lpstr>Несъедобные грибы</vt:lpstr>
      <vt:lpstr>Лес и человек</vt:lpstr>
      <vt:lpstr>ЗНАЕТЕ  ЛИ  ВЫ?</vt:lpstr>
      <vt:lpstr>Презентация PowerPoint</vt:lpstr>
      <vt:lpstr>ЗНАЕТЕ  ЛИ  ВЫ?</vt:lpstr>
      <vt:lpstr>Презентация PowerPoint</vt:lpstr>
      <vt:lpstr>ЗНАЕТЕ  ЛИ  ВЫ?</vt:lpstr>
      <vt:lpstr>Презентация PowerPoint</vt:lpstr>
      <vt:lpstr>ЗНАЕТЕ  ЛИ  ВЫ?</vt:lpstr>
      <vt:lpstr>Презентация PowerPoint</vt:lpstr>
      <vt:lpstr>ЗНАЕТЕ  ЛИ  ВЫ?</vt:lpstr>
      <vt:lpstr>Презентация PowerPoint</vt:lpstr>
      <vt:lpstr>ЗНАЕТЕ  ЛИ  ВЫ?</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Suchilkina</dc:creator>
  <cp:lastModifiedBy>Suchilkina</cp:lastModifiedBy>
  <cp:revision>105</cp:revision>
  <dcterms:created xsi:type="dcterms:W3CDTF">2013-03-20T17:35:12Z</dcterms:created>
  <dcterms:modified xsi:type="dcterms:W3CDTF">2013-03-21T16:51:27Z</dcterms:modified>
</cp:coreProperties>
</file>