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5AB42D-8A6A-435C-AC8C-E8FBF05F5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ACA102-530D-4649-B20A-4D4F7965F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9162-590F-4E7F-B095-7408ED8B4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B79E-B06F-43F7-B007-39FE9A5FB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0EF38-AC99-46EC-906D-96F6E97CE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138F-EEE0-4967-A04D-711BF400C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5A568-AD32-49BD-B7A7-BF0558B5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65EF-40C5-4DC6-A8A7-D613DC7F1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3973-C70E-4821-A795-BC211D538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3B54-6AA7-4D72-B46C-A910D2D0D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C83AC-685B-4080-971E-78F2B7D87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C98C-D4B1-459F-BFF2-59580CDC6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8101B0-97D6-4D71-80A1-1809F7439D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3945" y="4343399"/>
            <a:ext cx="7488620" cy="221505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МУНИЦИПАЛЬНОЕ ОБЩЕОБРАЗОВАТЕЛЬНОЕ УЧРЕЖДЕНИЕ БОЛОГОВСКАЯ СРЕДНЯЯ ОБЩЕОБРАЗОВАТЕЛЬНАЯ ШКОЛА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502" y="0"/>
            <a:ext cx="7362497" cy="42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3943" r="15670" b="1155"/>
          <a:stretch>
            <a:fillRect/>
          </a:stretch>
        </p:blipFill>
        <p:spPr bwMode="auto">
          <a:xfrm>
            <a:off x="2875935" y="1198179"/>
            <a:ext cx="5006824" cy="53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226" y="259397"/>
            <a:ext cx="8922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заходи за линию безопасности у края пассажирской платформы!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060" t="3262" r="13462" b="2166"/>
          <a:stretch>
            <a:fillRect/>
          </a:stretch>
        </p:blipFill>
        <p:spPr bwMode="auto">
          <a:xfrm>
            <a:off x="3578772" y="0"/>
            <a:ext cx="517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981" y="203623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Не бегай по пассажирской платформе рядом с прибывающим или отправляющимся поездом! Не устраивай различные подвижные игры!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45" t="1370" r="11358"/>
          <a:stretch>
            <a:fillRect/>
          </a:stretch>
        </p:blipFill>
        <p:spPr bwMode="auto">
          <a:xfrm>
            <a:off x="3074275" y="914400"/>
            <a:ext cx="454047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988" y="0"/>
            <a:ext cx="849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прыгай с пассажирской платформы на железнодорожные пути!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027" r="16757" b="3573"/>
          <a:stretch>
            <a:fillRect/>
          </a:stretch>
        </p:blipFill>
        <p:spPr bwMode="auto">
          <a:xfrm>
            <a:off x="567558" y="0"/>
            <a:ext cx="4461641" cy="57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35677" y="926294"/>
            <a:ext cx="3731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поднимайся на опоры и специальные конструкции контактной сети и воздушных линий и искусственных сооружений!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47" r="15761" b="1349"/>
          <a:stretch>
            <a:fillRect/>
          </a:stretch>
        </p:blipFill>
        <p:spPr bwMode="auto">
          <a:xfrm>
            <a:off x="3326524" y="0"/>
            <a:ext cx="4682359" cy="55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61535" y="5598312"/>
            <a:ext cx="697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поднимайся на крыши вагонов поездов!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645" y="176981"/>
            <a:ext cx="5120148" cy="63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4465" y="1262287"/>
            <a:ext cx="3215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приближайся к оборванным проводам!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836" t="2906" r="7497" b="2668"/>
          <a:stretch>
            <a:fillRect/>
          </a:stretch>
        </p:blipFill>
        <p:spPr bwMode="auto">
          <a:xfrm>
            <a:off x="3846786" y="220717"/>
            <a:ext cx="5297214" cy="629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729" y="996816"/>
            <a:ext cx="3701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повреждай оборудование железнодорожного транспорта!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076" t="4363" r="20276" b="2102"/>
          <a:stretch>
            <a:fillRect/>
          </a:stretch>
        </p:blipFill>
        <p:spPr bwMode="auto">
          <a:xfrm>
            <a:off x="268014" y="252248"/>
            <a:ext cx="4540469" cy="55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240" y="1247538"/>
            <a:ext cx="4247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повреждай железнодорожный подвижной состав!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787" y="235974"/>
            <a:ext cx="4616246" cy="63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219" y="330594"/>
            <a:ext cx="37460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повреждай,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загрязняй,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загораживай,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снимай, самостоятельно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устанавливай знаки, указатели или иные носители информации!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02" t="2064" r="8779"/>
          <a:stretch>
            <a:fillRect/>
          </a:stretch>
        </p:blipFill>
        <p:spPr bwMode="auto">
          <a:xfrm>
            <a:off x="2212258" y="1047135"/>
            <a:ext cx="4483509" cy="56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451" y="176981"/>
            <a:ext cx="8421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оставляй на железнодорожных путях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посторонние </a:t>
            </a:r>
            <a:r>
              <a:rPr lang="ru-RU" sz="2400" b="1" dirty="0">
                <a:solidFill>
                  <a:srgbClr val="FFFF00"/>
                </a:solidFill>
              </a:rPr>
              <a:t>предметы!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731" y="117693"/>
            <a:ext cx="8775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1600" b="1" dirty="0">
                <a:solidFill>
                  <a:srgbClr val="FFFF00"/>
                </a:solidFill>
              </a:rPr>
              <a:t>Уважаемые ребята!	</a:t>
            </a:r>
            <a:r>
              <a:rPr lang="ru-RU" sz="1600" b="1" dirty="0" smtClean="0">
                <a:solidFill>
                  <a:srgbClr val="FFFF00"/>
                </a:solidFill>
              </a:rPr>
              <a:t>Подростки, школьники, студенты, юноши и девушки, к вам обращаются работники Российских железных дорог.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Вы знаете, что мы с вами живем в век стремительного  технического прогресса во всех областях деятельности человека. Техническое совершенствование Российских железных дорог также не стоит на месте, ее стремительное развитие позволило значительно повысить вес и скорость движения поездов. На большинстве участков железных дорог скорость поездов достигает 140 км/ч.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При огромных объемах перевозок, высокой интенсивности и повышенных </a:t>
            </a:r>
            <a:r>
              <a:rPr lang="ru-RU" sz="1600" b="1" dirty="0">
                <a:solidFill>
                  <a:srgbClr val="FFFF00"/>
                </a:solidFill>
              </a:rPr>
              <a:t>скоростях </a:t>
            </a:r>
            <a:r>
              <a:rPr lang="ru-RU" sz="1600" b="1" dirty="0" smtClean="0">
                <a:solidFill>
                  <a:srgbClr val="FFFF00"/>
                </a:solidFill>
              </a:rPr>
              <a:t>движения поездов железные дороги являются предметом опасности.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 Однако 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1600" b="1" dirty="0" err="1" smtClean="0">
                <a:solidFill>
                  <a:srgbClr val="FFFF00"/>
                </a:solidFill>
              </a:rPr>
              <a:t>скейтах</a:t>
            </a:r>
            <a:r>
              <a:rPr lang="ru-RU" sz="1600" b="1" dirty="0" smtClean="0">
                <a:solidFill>
                  <a:srgbClr val="FFFF00"/>
                </a:solidFill>
              </a:rPr>
              <a:t>, санках и сноубордах.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поезде. Вы уверены, что услышав сигнал, поданный машинистом, успеете отойти в безопасное место. Увы, многие из вас за такую самоуверенность расплачиваются жизнью, а оставшиеся	в живых получают тяжелейшие травмы, делающие их инвалидами.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 Напоминаем вам, что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	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84" t="2828" r="9672" b="2436"/>
          <a:stretch>
            <a:fillRect/>
          </a:stretch>
        </p:blipFill>
        <p:spPr bwMode="auto">
          <a:xfrm>
            <a:off x="2963917" y="189186"/>
            <a:ext cx="4493173" cy="5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8298" y="5627810"/>
            <a:ext cx="7049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имей при себе предметы, которые могут травмировать граждан!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797" r="4070" b="1411"/>
          <a:stretch>
            <a:fillRect/>
          </a:stretch>
        </p:blipFill>
        <p:spPr bwMode="auto">
          <a:xfrm>
            <a:off x="2492478" y="1076631"/>
            <a:ext cx="4630994" cy="56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949" y="185654"/>
            <a:ext cx="8672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играй с огнеопасными и воспламеняющимися веществами!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306" t="1572" r="10542" b="1676"/>
          <a:stretch>
            <a:fillRect/>
          </a:stretch>
        </p:blipFill>
        <p:spPr bwMode="auto">
          <a:xfrm>
            <a:off x="2112579" y="315310"/>
            <a:ext cx="4540469" cy="62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10516" y="923074"/>
            <a:ext cx="2227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Не подходи к вагонам до полной остановки поезда!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837" t="2827" r="16000" b="3758"/>
          <a:stretch>
            <a:fillRect/>
          </a:stretch>
        </p:blipFill>
        <p:spPr bwMode="auto">
          <a:xfrm>
            <a:off x="250723" y="268014"/>
            <a:ext cx="4415870" cy="5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5003" y="1091069"/>
            <a:ext cx="3805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Не прислоняйся к стоящим вагонам!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60" t="1953" r="13250" b="3899"/>
          <a:stretch>
            <a:fillRect/>
          </a:stretch>
        </p:blipFill>
        <p:spPr bwMode="auto">
          <a:xfrm>
            <a:off x="2227006" y="206477"/>
            <a:ext cx="4719483" cy="56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9807" y="5903893"/>
            <a:ext cx="7374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пытайся попасть в вагон или выйти из вагона во время движения!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763" t="4288" r="4301" b="2342"/>
          <a:stretch>
            <a:fillRect/>
          </a:stretch>
        </p:blipFill>
        <p:spPr bwMode="auto">
          <a:xfrm>
            <a:off x="235973" y="-1"/>
            <a:ext cx="4350775" cy="57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203293"/>
            <a:ext cx="3539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стой на подножках и переходных площадках!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28" t="2758" r="3214" b="4422"/>
          <a:stretch>
            <a:fillRect/>
          </a:stretch>
        </p:blipFill>
        <p:spPr bwMode="auto">
          <a:xfrm>
            <a:off x="3362632" y="265471"/>
            <a:ext cx="4955458" cy="61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4967" y="1055809"/>
            <a:ext cx="26989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Не открывай двери вагонов на ходу поезда!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429" t="2848" r="18752" b="2436"/>
          <a:stretch>
            <a:fillRect/>
          </a:stretch>
        </p:blipFill>
        <p:spPr bwMode="auto">
          <a:xfrm>
            <a:off x="2536723" y="0"/>
            <a:ext cx="4881716" cy="57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40309" y="5878531"/>
            <a:ext cx="715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препятствуй автоматическому открытию/закрытию дверей вагонов!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35" t="2145" r="3456" b="2995"/>
          <a:stretch>
            <a:fillRect/>
          </a:stretch>
        </p:blipFill>
        <p:spPr bwMode="auto">
          <a:xfrm>
            <a:off x="2212257" y="1165122"/>
            <a:ext cx="5176685" cy="56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199" y="259396"/>
            <a:ext cx="840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создавай помех другим гражданам, осуществляя посадку/ высадку!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71" y="353960"/>
            <a:ext cx="4955458" cy="5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674249" y="5749327"/>
            <a:ext cx="7469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Обнаружив посторонние и/или забытые предметы, сообщи об этом взрослым!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510" t="2260" r="16484" b="1620"/>
          <a:stretch>
            <a:fillRect/>
          </a:stretch>
        </p:blipFill>
        <p:spPr bwMode="auto">
          <a:xfrm>
            <a:off x="3626069" y="709448"/>
            <a:ext cx="5092262" cy="586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51489"/>
            <a:ext cx="35314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Переходи железнодорожные пути только по пешеходным переходам, мостам и тоннелям!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648" y="362606"/>
            <a:ext cx="7204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</a:rPr>
              <a:t>«Правила нахождения граждан и размещения объектов в зонах</a:t>
            </a:r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повышенной опасности, выполнения в этих зонах работ, проезда </a:t>
            </a:r>
            <a:r>
              <a:rPr lang="ru-RU" sz="3200" b="1" dirty="0" smtClean="0">
                <a:solidFill>
                  <a:srgbClr val="FFFF00"/>
                </a:solidFill>
              </a:rPr>
              <a:t>и прохода </a:t>
            </a:r>
            <a:r>
              <a:rPr lang="ru-RU" sz="3200" b="1" dirty="0">
                <a:solidFill>
                  <a:srgbClr val="FFFF00"/>
                </a:solidFill>
              </a:rPr>
              <a:t>через железнодорожные пути» разработаны и утверждены</a:t>
            </a:r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Приказом Министерства транспорта РФ </a:t>
            </a:r>
            <a:r>
              <a:rPr lang="ru-RU" sz="3200" b="1" dirty="0" smtClean="0">
                <a:solidFill>
                  <a:srgbClr val="FFFF00"/>
                </a:solidFill>
              </a:rPr>
              <a:t>№ 18 </a:t>
            </a:r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                  от 8 </a:t>
            </a:r>
            <a:r>
              <a:rPr lang="ru-RU" sz="3200" b="1" dirty="0">
                <a:solidFill>
                  <a:srgbClr val="FFFF00"/>
                </a:solidFill>
              </a:rPr>
              <a:t>февраля 2007 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5891" t="2981" r="25011" b="3611"/>
          <a:stretch>
            <a:fillRect/>
          </a:stretch>
        </p:blipFill>
        <p:spPr bwMode="auto">
          <a:xfrm>
            <a:off x="4808483" y="520262"/>
            <a:ext cx="4114800" cy="61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86001" y="-18356"/>
            <a:ext cx="420176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переходе через железнодорожные пути по пешеходному переходу, расположенному в одном уровне с железнодорожными путями: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убедись, что в зоне видимости нет движущегося поезда!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внимательно следи за световыми и звуковыми сигналами, подаваемыми техническими средствами или работниками железной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дороги!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743" t="7067" r="11824" b="1503"/>
          <a:stretch>
            <a:fillRect/>
          </a:stretch>
        </p:blipFill>
        <p:spPr bwMode="auto">
          <a:xfrm>
            <a:off x="4193628" y="268014"/>
            <a:ext cx="4666593" cy="6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4967" y="1020547"/>
            <a:ext cx="3451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Не используй наушники и мобильные телефоны при переходе через железнодорожные пути!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21" t="1394" r="5063" b="2797"/>
          <a:stretch>
            <a:fillRect/>
          </a:stretch>
        </p:blipFill>
        <p:spPr bwMode="auto">
          <a:xfrm>
            <a:off x="409903" y="189186"/>
            <a:ext cx="4903076" cy="56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19134" y="1359760"/>
            <a:ext cx="35248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переходи железнодорожные пути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на красный свет светофора!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37" t="816" r="18173" b="1567"/>
          <a:stretch>
            <a:fillRect/>
          </a:stretch>
        </p:blipFill>
        <p:spPr bwMode="auto">
          <a:xfrm>
            <a:off x="4099035" y="189186"/>
            <a:ext cx="4840013" cy="63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5471" y="1212277"/>
            <a:ext cx="3495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пытайся проникнуть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на пассажирскую платформу и ж.д.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пути в неустановленном месте!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920" r="12434" b="2630"/>
          <a:stretch>
            <a:fillRect/>
          </a:stretch>
        </p:blipFill>
        <p:spPr bwMode="auto">
          <a:xfrm>
            <a:off x="3294993" y="221226"/>
            <a:ext cx="5013435" cy="52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52409" y="5412346"/>
            <a:ext cx="5741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ходи по железнодорожным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путям</a:t>
            </a:r>
            <a:r>
              <a:rPr lang="ru-RU" sz="2800" b="1" dirty="0">
                <a:solidFill>
                  <a:srgbClr val="FFFF00"/>
                </a:solidFill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313" t="2265" r="8552" b="3735"/>
          <a:stretch>
            <a:fillRect/>
          </a:stretch>
        </p:blipFill>
        <p:spPr bwMode="auto">
          <a:xfrm>
            <a:off x="346840" y="204952"/>
            <a:ext cx="4556236" cy="55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61935" y="1073778"/>
            <a:ext cx="3716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подлезай под пассажирскими платформами и железнодорожным подвижным составом! </a:t>
            </a:r>
            <a:r>
              <a:rPr lang="ru-RU" sz="2800" b="1" cap="small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 smtClean="0">
                <a:solidFill>
                  <a:srgbClr val="FFFF00"/>
                </a:solidFill>
              </a:rPr>
              <a:t>проползай через автосцепку!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Тема Office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226</TotalTime>
  <Words>359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флаг РОссии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27</cp:revision>
  <dcterms:created xsi:type="dcterms:W3CDTF">2010-12-14T14:50:43Z</dcterms:created>
  <dcterms:modified xsi:type="dcterms:W3CDTF">2017-04-25T10:10:13Z</dcterms:modified>
</cp:coreProperties>
</file>